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257" r:id="rId2"/>
    <p:sldId id="358" r:id="rId3"/>
    <p:sldId id="328" r:id="rId4"/>
    <p:sldId id="329" r:id="rId5"/>
    <p:sldId id="330" r:id="rId6"/>
    <p:sldId id="331" r:id="rId7"/>
    <p:sldId id="332" r:id="rId8"/>
    <p:sldId id="333" r:id="rId9"/>
    <p:sldId id="334" r:id="rId10"/>
    <p:sldId id="335" r:id="rId11"/>
    <p:sldId id="336" r:id="rId12"/>
    <p:sldId id="337" r:id="rId13"/>
    <p:sldId id="338" r:id="rId14"/>
    <p:sldId id="339" r:id="rId15"/>
    <p:sldId id="340" r:id="rId16"/>
    <p:sldId id="342" r:id="rId17"/>
    <p:sldId id="343" r:id="rId18"/>
    <p:sldId id="359" r:id="rId19"/>
    <p:sldId id="360" r:id="rId20"/>
    <p:sldId id="361" r:id="rId21"/>
    <p:sldId id="357" r:id="rId22"/>
    <p:sldId id="362" r:id="rId23"/>
    <p:sldId id="363" r:id="rId24"/>
    <p:sldId id="364" r:id="rId25"/>
    <p:sldId id="365" r:id="rId26"/>
    <p:sldId id="260" r:id="rId27"/>
    <p:sldId id="366" r:id="rId28"/>
    <p:sldId id="712" r:id="rId29"/>
    <p:sldId id="713" r:id="rId30"/>
    <p:sldId id="369" r:id="rId31"/>
    <p:sldId id="710" r:id="rId32"/>
    <p:sldId id="714" r:id="rId33"/>
    <p:sldId id="715" r:id="rId34"/>
    <p:sldId id="716" r:id="rId35"/>
    <p:sldId id="310" r:id="rId36"/>
    <p:sldId id="347" r:id="rId37"/>
    <p:sldId id="348" r:id="rId38"/>
    <p:sldId id="349" r:id="rId39"/>
    <p:sldId id="350" r:id="rId40"/>
    <p:sldId id="351" r:id="rId41"/>
    <p:sldId id="352" r:id="rId42"/>
    <p:sldId id="353" r:id="rId43"/>
    <p:sldId id="354" r:id="rId44"/>
    <p:sldId id="370" r:id="rId45"/>
    <p:sldId id="371" r:id="rId46"/>
    <p:sldId id="372" r:id="rId47"/>
    <p:sldId id="373" r:id="rId48"/>
    <p:sldId id="367" r:id="rId49"/>
    <p:sldId id="71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ques Barbet" initials="JB" lastIdx="1" clrIdx="0">
    <p:extLst>
      <p:ext uri="{19B8F6BF-5375-455C-9EA6-DF929625EA0E}">
        <p15:presenceInfo xmlns:p15="http://schemas.microsoft.com/office/powerpoint/2012/main" userId="1c6d25600e1822a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FA28C3-8393-444F-A430-0351053F8619}" v="4" dt="2025-07-24T09:02:16.3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1694" y="283"/>
      </p:cViewPr>
      <p:guideLst/>
    </p:cSldViewPr>
  </p:slideViewPr>
  <p:notesTextViewPr>
    <p:cViewPr>
      <p:scale>
        <a:sx n="1" d="1"/>
        <a:sy n="1" d="1"/>
      </p:scale>
      <p:origin x="0" y="0"/>
    </p:cViewPr>
  </p:notesTextViewPr>
  <p:sorterViewPr>
    <p:cViewPr varScale="1">
      <p:scale>
        <a:sx n="1" d="1"/>
        <a:sy n="1" d="1"/>
      </p:scale>
      <p:origin x="0" y="-62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Buscombe" userId="40b5834bf46ba212" providerId="LiveId" clId="{83F50FCF-065E-48AA-9131-EA01A02C3C7F}"/>
    <pc:docChg chg="custSel delSld modSld">
      <pc:chgData name="John Buscombe" userId="40b5834bf46ba212" providerId="LiveId" clId="{83F50FCF-065E-48AA-9131-EA01A02C3C7F}" dt="2023-08-14T13:19:45.107" v="47" actId="20577"/>
      <pc:docMkLst>
        <pc:docMk/>
      </pc:docMkLst>
      <pc:sldChg chg="addSp modSp mod modClrScheme chgLayout">
        <pc:chgData name="John Buscombe" userId="40b5834bf46ba212" providerId="LiveId" clId="{83F50FCF-065E-48AA-9131-EA01A02C3C7F}" dt="2023-08-14T13:17:16.301" v="13" actId="20577"/>
        <pc:sldMkLst>
          <pc:docMk/>
          <pc:sldMk cId="2022644298" sldId="340"/>
        </pc:sldMkLst>
      </pc:sldChg>
      <pc:sldChg chg="del">
        <pc:chgData name="John Buscombe" userId="40b5834bf46ba212" providerId="LiveId" clId="{83F50FCF-065E-48AA-9131-EA01A02C3C7F}" dt="2023-08-14T13:17:06.377" v="4" actId="2696"/>
        <pc:sldMkLst>
          <pc:docMk/>
          <pc:sldMk cId="1307422828" sldId="341"/>
        </pc:sldMkLst>
      </pc:sldChg>
      <pc:sldChg chg="modSp mod">
        <pc:chgData name="John Buscombe" userId="40b5834bf46ba212" providerId="LiveId" clId="{83F50FCF-065E-48AA-9131-EA01A02C3C7F}" dt="2023-08-14T13:19:34.506" v="46" actId="20577"/>
        <pc:sldMkLst>
          <pc:docMk/>
          <pc:sldMk cId="1697503796" sldId="366"/>
        </pc:sldMkLst>
      </pc:sldChg>
      <pc:sldChg chg="modSp mod">
        <pc:chgData name="John Buscombe" userId="40b5834bf46ba212" providerId="LiveId" clId="{83F50FCF-065E-48AA-9131-EA01A02C3C7F}" dt="2023-08-14T13:19:45.107" v="47" actId="20577"/>
        <pc:sldMkLst>
          <pc:docMk/>
          <pc:sldMk cId="2753710257" sldId="368"/>
        </pc:sldMkLst>
      </pc:sldChg>
    </pc:docChg>
  </pc:docChgLst>
  <pc:docChgLst>
    <pc:chgData name="John Buscombe" userId="40b5834bf46ba212" providerId="LiveId" clId="{AE61281C-0685-4B24-86A1-4A1BD08B5B10}"/>
    <pc:docChg chg="custSel addSld delSld modSld">
      <pc:chgData name="John Buscombe" userId="40b5834bf46ba212" providerId="LiveId" clId="{AE61281C-0685-4B24-86A1-4A1BD08B5B10}" dt="2025-07-03T09:53:20.202" v="1941" actId="14100"/>
      <pc:docMkLst>
        <pc:docMk/>
      </pc:docMkLst>
      <pc:sldChg chg="delSp modSp mod">
        <pc:chgData name="John Buscombe" userId="40b5834bf46ba212" providerId="LiveId" clId="{AE61281C-0685-4B24-86A1-4A1BD08B5B10}" dt="2025-07-03T09:50:13.749" v="1870" actId="1076"/>
        <pc:sldMkLst>
          <pc:docMk/>
          <pc:sldMk cId="2099834117" sldId="257"/>
        </pc:sldMkLst>
        <pc:spChg chg="mod">
          <ac:chgData name="John Buscombe" userId="40b5834bf46ba212" providerId="LiveId" clId="{AE61281C-0685-4B24-86A1-4A1BD08B5B10}" dt="2025-07-03T09:50:13.749" v="1870" actId="1076"/>
          <ac:spMkLst>
            <pc:docMk/>
            <pc:sldMk cId="2099834117" sldId="257"/>
            <ac:spMk id="5125" creationId="{00000000-0000-0000-0000-000000000000}"/>
          </ac:spMkLst>
        </pc:spChg>
      </pc:sldChg>
      <pc:sldChg chg="modSp mod">
        <pc:chgData name="John Buscombe" userId="40b5834bf46ba212" providerId="LiveId" clId="{AE61281C-0685-4B24-86A1-4A1BD08B5B10}" dt="2025-07-03T09:38:31.912" v="1608" actId="20577"/>
        <pc:sldMkLst>
          <pc:docMk/>
          <pc:sldMk cId="3553054338" sldId="329"/>
        </pc:sldMkLst>
        <pc:spChg chg="mod">
          <ac:chgData name="John Buscombe" userId="40b5834bf46ba212" providerId="LiveId" clId="{AE61281C-0685-4B24-86A1-4A1BD08B5B10}" dt="2025-07-03T09:38:31.912" v="1608" actId="20577"/>
          <ac:spMkLst>
            <pc:docMk/>
            <pc:sldMk cId="3553054338" sldId="329"/>
            <ac:spMk id="143363" creationId="{00000000-0000-0000-0000-000000000000}"/>
          </ac:spMkLst>
        </pc:spChg>
      </pc:sldChg>
      <pc:sldChg chg="modSp mod">
        <pc:chgData name="John Buscombe" userId="40b5834bf46ba212" providerId="LiveId" clId="{AE61281C-0685-4B24-86A1-4A1BD08B5B10}" dt="2025-07-03T09:49:57.487" v="1869" actId="20577"/>
        <pc:sldMkLst>
          <pc:docMk/>
          <pc:sldMk cId="3414052911" sldId="367"/>
        </pc:sldMkLst>
        <pc:spChg chg="mod">
          <ac:chgData name="John Buscombe" userId="40b5834bf46ba212" providerId="LiveId" clId="{AE61281C-0685-4B24-86A1-4A1BD08B5B10}" dt="2025-07-03T09:49:57.487" v="1869" actId="20577"/>
          <ac:spMkLst>
            <pc:docMk/>
            <pc:sldMk cId="3414052911" sldId="367"/>
            <ac:spMk id="3" creationId="{0B84FE0E-5DCA-4E23-A7C0-5968E858C24C}"/>
          </ac:spMkLst>
        </pc:spChg>
      </pc:sldChg>
      <pc:sldChg chg="del">
        <pc:chgData name="John Buscombe" userId="40b5834bf46ba212" providerId="LiveId" clId="{AE61281C-0685-4B24-86A1-4A1BD08B5B10}" dt="2025-07-03T09:02:39.095" v="60" actId="2696"/>
        <pc:sldMkLst>
          <pc:docMk/>
          <pc:sldMk cId="2753710257" sldId="368"/>
        </pc:sldMkLst>
      </pc:sldChg>
      <pc:sldChg chg="addSp modSp mod">
        <pc:chgData name="John Buscombe" userId="40b5834bf46ba212" providerId="LiveId" clId="{AE61281C-0685-4B24-86A1-4A1BD08B5B10}" dt="2025-07-03T09:49:00.699" v="1824" actId="20577"/>
        <pc:sldMkLst>
          <pc:docMk/>
          <pc:sldMk cId="4104863962" sldId="370"/>
        </pc:sldMkLst>
        <pc:spChg chg="mod">
          <ac:chgData name="John Buscombe" userId="40b5834bf46ba212" providerId="LiveId" clId="{AE61281C-0685-4B24-86A1-4A1BD08B5B10}" dt="2025-07-03T09:49:00.699" v="1824" actId="20577"/>
          <ac:spMkLst>
            <pc:docMk/>
            <pc:sldMk cId="4104863962" sldId="370"/>
            <ac:spMk id="4" creationId="{E79EBE08-0617-AD52-35E1-893E90146F64}"/>
          </ac:spMkLst>
        </pc:spChg>
        <pc:picChg chg="add mod">
          <ac:chgData name="John Buscombe" userId="40b5834bf46ba212" providerId="LiveId" clId="{AE61281C-0685-4B24-86A1-4A1BD08B5B10}" dt="2025-07-03T09:48:48.178" v="1800" actId="1076"/>
          <ac:picMkLst>
            <pc:docMk/>
            <pc:sldMk cId="4104863962" sldId="370"/>
            <ac:picMk id="2" creationId="{64CE84B0-7244-3002-B6EE-94035765098C}"/>
          </ac:picMkLst>
        </pc:picChg>
        <pc:picChg chg="mod">
          <ac:chgData name="John Buscombe" userId="40b5834bf46ba212" providerId="LiveId" clId="{AE61281C-0685-4B24-86A1-4A1BD08B5B10}" dt="2025-07-03T09:48:44.392" v="1799" actId="1076"/>
          <ac:picMkLst>
            <pc:docMk/>
            <pc:sldMk cId="4104863962" sldId="370"/>
            <ac:picMk id="6" creationId="{B0ACD9EE-7F79-BDAA-FC70-89228C74F1AA}"/>
          </ac:picMkLst>
        </pc:picChg>
      </pc:sldChg>
      <pc:sldChg chg="addSp delSp modSp mod">
        <pc:chgData name="John Buscombe" userId="40b5834bf46ba212" providerId="LiveId" clId="{AE61281C-0685-4B24-86A1-4A1BD08B5B10}" dt="2025-07-03T09:45:20.038" v="1796" actId="1076"/>
        <pc:sldMkLst>
          <pc:docMk/>
          <pc:sldMk cId="2298221377" sldId="373"/>
        </pc:sldMkLst>
        <pc:spChg chg="mod">
          <ac:chgData name="John Buscombe" userId="40b5834bf46ba212" providerId="LiveId" clId="{AE61281C-0685-4B24-86A1-4A1BD08B5B10}" dt="2025-07-03T09:41:43.120" v="1688" actId="20577"/>
          <ac:spMkLst>
            <pc:docMk/>
            <pc:sldMk cId="2298221377" sldId="373"/>
            <ac:spMk id="2" creationId="{AD1618F3-4C88-69C7-B8D7-5A48A39CF455}"/>
          </ac:spMkLst>
        </pc:spChg>
        <pc:spChg chg="mod">
          <ac:chgData name="John Buscombe" userId="40b5834bf46ba212" providerId="LiveId" clId="{AE61281C-0685-4B24-86A1-4A1BD08B5B10}" dt="2025-07-03T09:45:05.800" v="1794" actId="1076"/>
          <ac:spMkLst>
            <pc:docMk/>
            <pc:sldMk cId="2298221377" sldId="373"/>
            <ac:spMk id="13" creationId="{24E17951-D2C6-BE42-7FBA-4CEC3511EE8A}"/>
          </ac:spMkLst>
        </pc:spChg>
        <pc:picChg chg="add mod">
          <ac:chgData name="John Buscombe" userId="40b5834bf46ba212" providerId="LiveId" clId="{AE61281C-0685-4B24-86A1-4A1BD08B5B10}" dt="2025-07-03T09:45:20.038" v="1796" actId="1076"/>
          <ac:picMkLst>
            <pc:docMk/>
            <pc:sldMk cId="2298221377" sldId="373"/>
            <ac:picMk id="3" creationId="{354F9E9B-6922-34C7-2728-68E865DA6351}"/>
          </ac:picMkLst>
        </pc:picChg>
      </pc:sldChg>
      <pc:sldChg chg="add">
        <pc:chgData name="John Buscombe" userId="40b5834bf46ba212" providerId="LiveId" clId="{AE61281C-0685-4B24-86A1-4A1BD08B5B10}" dt="2025-06-30T13:08:15.878" v="7"/>
        <pc:sldMkLst>
          <pc:docMk/>
          <pc:sldMk cId="517570075" sldId="710"/>
        </pc:sldMkLst>
      </pc:sldChg>
      <pc:sldChg chg="add del">
        <pc:chgData name="John Buscombe" userId="40b5834bf46ba212" providerId="LiveId" clId="{AE61281C-0685-4B24-86A1-4A1BD08B5B10}" dt="2025-07-03T09:39:07.024" v="1629" actId="2696"/>
        <pc:sldMkLst>
          <pc:docMk/>
          <pc:sldMk cId="3927095420" sldId="711"/>
        </pc:sldMkLst>
      </pc:sldChg>
      <pc:sldChg chg="addSp delSp modSp new mod modClrScheme chgLayout">
        <pc:chgData name="John Buscombe" userId="40b5834bf46ba212" providerId="LiveId" clId="{AE61281C-0685-4B24-86A1-4A1BD08B5B10}" dt="2025-07-03T09:06:40.867" v="137" actId="1076"/>
        <pc:sldMkLst>
          <pc:docMk/>
          <pc:sldMk cId="2574642932" sldId="712"/>
        </pc:sldMkLst>
        <pc:spChg chg="add mod ord">
          <ac:chgData name="John Buscombe" userId="40b5834bf46ba212" providerId="LiveId" clId="{AE61281C-0685-4B24-86A1-4A1BD08B5B10}" dt="2025-07-03T08:59:36.452" v="36" actId="20577"/>
          <ac:spMkLst>
            <pc:docMk/>
            <pc:sldMk cId="2574642932" sldId="712"/>
            <ac:spMk id="4" creationId="{BE3FE378-E0D8-FA7C-6895-8F59B99D5A67}"/>
          </ac:spMkLst>
        </pc:spChg>
        <pc:spChg chg="add mod">
          <ac:chgData name="John Buscombe" userId="40b5834bf46ba212" providerId="LiveId" clId="{AE61281C-0685-4B24-86A1-4A1BD08B5B10}" dt="2025-07-03T09:00:42.328" v="59" actId="1076"/>
          <ac:spMkLst>
            <pc:docMk/>
            <pc:sldMk cId="2574642932" sldId="712"/>
            <ac:spMk id="6" creationId="{4701A1A5-F84A-701C-410C-604BE02F0458}"/>
          </ac:spMkLst>
        </pc:spChg>
        <pc:spChg chg="add mod">
          <ac:chgData name="John Buscombe" userId="40b5834bf46ba212" providerId="LiveId" clId="{AE61281C-0685-4B24-86A1-4A1BD08B5B10}" dt="2025-07-03T09:06:35.365" v="136" actId="1076"/>
          <ac:spMkLst>
            <pc:docMk/>
            <pc:sldMk cId="2574642932" sldId="712"/>
            <ac:spMk id="7" creationId="{8C0CA8FB-B8DC-1C67-51DF-7D9DF34AC3CD}"/>
          </ac:spMkLst>
        </pc:spChg>
        <pc:spChg chg="add mod">
          <ac:chgData name="John Buscombe" userId="40b5834bf46ba212" providerId="LiveId" clId="{AE61281C-0685-4B24-86A1-4A1BD08B5B10}" dt="2025-07-03T09:06:31.147" v="135" actId="1076"/>
          <ac:spMkLst>
            <pc:docMk/>
            <pc:sldMk cId="2574642932" sldId="712"/>
            <ac:spMk id="8" creationId="{3977F129-9544-E4F9-F54D-FABC0D91849E}"/>
          </ac:spMkLst>
        </pc:spChg>
        <pc:picChg chg="add mod">
          <ac:chgData name="John Buscombe" userId="40b5834bf46ba212" providerId="LiveId" clId="{AE61281C-0685-4B24-86A1-4A1BD08B5B10}" dt="2025-07-03T09:00:03.411" v="40" actId="1076"/>
          <ac:picMkLst>
            <pc:docMk/>
            <pc:sldMk cId="2574642932" sldId="712"/>
            <ac:picMk id="5" creationId="{AA747CFE-9C0D-07AF-958E-0B9E61CBDE2A}"/>
          </ac:picMkLst>
        </pc:picChg>
        <pc:cxnChg chg="add mod">
          <ac:chgData name="John Buscombe" userId="40b5834bf46ba212" providerId="LiveId" clId="{AE61281C-0685-4B24-86A1-4A1BD08B5B10}" dt="2025-07-03T09:06:03.416" v="134" actId="1076"/>
          <ac:cxnSpMkLst>
            <pc:docMk/>
            <pc:sldMk cId="2574642932" sldId="712"/>
            <ac:cxnSpMk id="10" creationId="{3929D614-2825-AB04-6C69-F130BD1A4D1A}"/>
          </ac:cxnSpMkLst>
        </pc:cxnChg>
        <pc:cxnChg chg="add mod">
          <ac:chgData name="John Buscombe" userId="40b5834bf46ba212" providerId="LiveId" clId="{AE61281C-0685-4B24-86A1-4A1BD08B5B10}" dt="2025-07-03T09:04:24.040" v="115"/>
          <ac:cxnSpMkLst>
            <pc:docMk/>
            <pc:sldMk cId="2574642932" sldId="712"/>
            <ac:cxnSpMk id="11" creationId="{67188B23-CEEE-6B4F-7AB4-F0315F725533}"/>
          </ac:cxnSpMkLst>
        </pc:cxnChg>
        <pc:cxnChg chg="add mod">
          <ac:chgData name="John Buscombe" userId="40b5834bf46ba212" providerId="LiveId" clId="{AE61281C-0685-4B24-86A1-4A1BD08B5B10}" dt="2025-07-03T09:06:40.867" v="137" actId="1076"/>
          <ac:cxnSpMkLst>
            <pc:docMk/>
            <pc:sldMk cId="2574642932" sldId="712"/>
            <ac:cxnSpMk id="12" creationId="{09762F3A-FDC4-10B0-7EA5-D8DB0A752EAD}"/>
          </ac:cxnSpMkLst>
        </pc:cxnChg>
      </pc:sldChg>
      <pc:sldChg chg="addSp delSp modSp new mod modClrScheme chgLayout">
        <pc:chgData name="John Buscombe" userId="40b5834bf46ba212" providerId="LiveId" clId="{AE61281C-0685-4B24-86A1-4A1BD08B5B10}" dt="2025-07-03T09:05:38.163" v="132" actId="27636"/>
        <pc:sldMkLst>
          <pc:docMk/>
          <pc:sldMk cId="3809270965" sldId="713"/>
        </pc:sldMkLst>
        <pc:spChg chg="add mod ord">
          <ac:chgData name="John Buscombe" userId="40b5834bf46ba212" providerId="LiveId" clId="{AE61281C-0685-4B24-86A1-4A1BD08B5B10}" dt="2025-07-03T09:05:34.829" v="130" actId="20577"/>
          <ac:spMkLst>
            <pc:docMk/>
            <pc:sldMk cId="3809270965" sldId="713"/>
            <ac:spMk id="3" creationId="{4B3583DE-55F8-AB4D-A01E-EE870AD307BB}"/>
          </ac:spMkLst>
        </pc:spChg>
        <pc:spChg chg="add mod ord">
          <ac:chgData name="John Buscombe" userId="40b5834bf46ba212" providerId="LiveId" clId="{AE61281C-0685-4B24-86A1-4A1BD08B5B10}" dt="2025-07-03T09:05:38.163" v="132" actId="27636"/>
          <ac:spMkLst>
            <pc:docMk/>
            <pc:sldMk cId="3809270965" sldId="713"/>
            <ac:spMk id="4" creationId="{C5236322-D21C-9414-1BD7-D2AB6D7E3AA2}"/>
          </ac:spMkLst>
        </pc:spChg>
      </pc:sldChg>
      <pc:sldChg chg="modSp new mod">
        <pc:chgData name="John Buscombe" userId="40b5834bf46ba212" providerId="LiveId" clId="{AE61281C-0685-4B24-86A1-4A1BD08B5B10}" dt="2025-07-03T09:09:18.122" v="431" actId="20577"/>
        <pc:sldMkLst>
          <pc:docMk/>
          <pc:sldMk cId="2971423079" sldId="714"/>
        </pc:sldMkLst>
        <pc:spChg chg="mod">
          <ac:chgData name="John Buscombe" userId="40b5834bf46ba212" providerId="LiveId" clId="{AE61281C-0685-4B24-86A1-4A1BD08B5B10}" dt="2025-07-03T09:07:28.711" v="158" actId="20577"/>
          <ac:spMkLst>
            <pc:docMk/>
            <pc:sldMk cId="2971423079" sldId="714"/>
            <ac:spMk id="2" creationId="{5F2E24EF-4096-640B-788C-9875212575EA}"/>
          </ac:spMkLst>
        </pc:spChg>
        <pc:spChg chg="mod">
          <ac:chgData name="John Buscombe" userId="40b5834bf46ba212" providerId="LiveId" clId="{AE61281C-0685-4B24-86A1-4A1BD08B5B10}" dt="2025-07-03T09:09:18.122" v="431" actId="20577"/>
          <ac:spMkLst>
            <pc:docMk/>
            <pc:sldMk cId="2971423079" sldId="714"/>
            <ac:spMk id="3" creationId="{63C682A2-9075-E016-8DDC-1C41CB165EE0}"/>
          </ac:spMkLst>
        </pc:spChg>
      </pc:sldChg>
      <pc:sldChg chg="addSp modSp new mod">
        <pc:chgData name="John Buscombe" userId="40b5834bf46ba212" providerId="LiveId" clId="{AE61281C-0685-4B24-86A1-4A1BD08B5B10}" dt="2025-07-03T09:23:43.753" v="996" actId="20577"/>
        <pc:sldMkLst>
          <pc:docMk/>
          <pc:sldMk cId="171932667" sldId="715"/>
        </pc:sldMkLst>
        <pc:spChg chg="mod">
          <ac:chgData name="John Buscombe" userId="40b5834bf46ba212" providerId="LiveId" clId="{AE61281C-0685-4B24-86A1-4A1BD08B5B10}" dt="2025-07-03T09:09:47.073" v="470" actId="20577"/>
          <ac:spMkLst>
            <pc:docMk/>
            <pc:sldMk cId="171932667" sldId="715"/>
            <ac:spMk id="2" creationId="{E1484072-58FC-B2AC-32EA-B8810396BBDF}"/>
          </ac:spMkLst>
        </pc:spChg>
        <pc:spChg chg="mod">
          <ac:chgData name="John Buscombe" userId="40b5834bf46ba212" providerId="LiveId" clId="{AE61281C-0685-4B24-86A1-4A1BD08B5B10}" dt="2025-07-03T09:10:38.898" v="533" actId="20577"/>
          <ac:spMkLst>
            <pc:docMk/>
            <pc:sldMk cId="171932667" sldId="715"/>
            <ac:spMk id="3" creationId="{8CD31A5B-7920-15A1-086D-CBFFA274150B}"/>
          </ac:spMkLst>
        </pc:spChg>
        <pc:graphicFrameChg chg="add mod modGraphic">
          <ac:chgData name="John Buscombe" userId="40b5834bf46ba212" providerId="LiveId" clId="{AE61281C-0685-4B24-86A1-4A1BD08B5B10}" dt="2025-07-03T09:23:43.753" v="996" actId="20577"/>
          <ac:graphicFrameMkLst>
            <pc:docMk/>
            <pc:sldMk cId="171932667" sldId="715"/>
            <ac:graphicFrameMk id="4" creationId="{89F4E076-7B76-FEF1-2B85-86B302BE876E}"/>
          </ac:graphicFrameMkLst>
        </pc:graphicFrameChg>
      </pc:sldChg>
      <pc:sldChg chg="addSp delSp modSp new mod">
        <pc:chgData name="John Buscombe" userId="40b5834bf46ba212" providerId="LiveId" clId="{AE61281C-0685-4B24-86A1-4A1BD08B5B10}" dt="2025-07-03T09:38:56.752" v="1628" actId="20577"/>
        <pc:sldMkLst>
          <pc:docMk/>
          <pc:sldMk cId="968351573" sldId="716"/>
        </pc:sldMkLst>
        <pc:spChg chg="mod">
          <ac:chgData name="John Buscombe" userId="40b5834bf46ba212" providerId="LiveId" clId="{AE61281C-0685-4B24-86A1-4A1BD08B5B10}" dt="2025-07-03T09:24:25.225" v="1053" actId="20577"/>
          <ac:spMkLst>
            <pc:docMk/>
            <pc:sldMk cId="968351573" sldId="716"/>
            <ac:spMk id="2" creationId="{8616318C-07CA-E04F-532B-8575EA1DE327}"/>
          </ac:spMkLst>
        </pc:spChg>
        <pc:spChg chg="mod">
          <ac:chgData name="John Buscombe" userId="40b5834bf46ba212" providerId="LiveId" clId="{AE61281C-0685-4B24-86A1-4A1BD08B5B10}" dt="2025-07-03T09:24:44.516" v="1090" actId="20577"/>
          <ac:spMkLst>
            <pc:docMk/>
            <pc:sldMk cId="968351573" sldId="716"/>
            <ac:spMk id="3" creationId="{16381449-43E2-CA2C-E89D-218158E0F823}"/>
          </ac:spMkLst>
        </pc:spChg>
        <pc:spChg chg="add mod">
          <ac:chgData name="John Buscombe" userId="40b5834bf46ba212" providerId="LiveId" clId="{AE61281C-0685-4B24-86A1-4A1BD08B5B10}" dt="2025-07-03T09:35:31.648" v="1537" actId="20577"/>
          <ac:spMkLst>
            <pc:docMk/>
            <pc:sldMk cId="968351573" sldId="716"/>
            <ac:spMk id="7" creationId="{5FF289A4-0B92-35D1-0E22-6448D9980442}"/>
          </ac:spMkLst>
        </pc:spChg>
        <pc:graphicFrameChg chg="add mod modGraphic">
          <ac:chgData name="John Buscombe" userId="40b5834bf46ba212" providerId="LiveId" clId="{AE61281C-0685-4B24-86A1-4A1BD08B5B10}" dt="2025-07-03T09:38:56.752" v="1628" actId="20577"/>
          <ac:graphicFrameMkLst>
            <pc:docMk/>
            <pc:sldMk cId="968351573" sldId="716"/>
            <ac:graphicFrameMk id="6" creationId="{8BB15EED-6039-9313-AC4A-ACD465C1C9AF}"/>
          </ac:graphicFrameMkLst>
        </pc:graphicFrameChg>
      </pc:sldChg>
      <pc:sldChg chg="addSp delSp modSp new mod setBg modClrScheme chgLayout">
        <pc:chgData name="John Buscombe" userId="40b5834bf46ba212" providerId="LiveId" clId="{AE61281C-0685-4B24-86A1-4A1BD08B5B10}" dt="2025-07-03T09:53:20.202" v="1941" actId="14100"/>
        <pc:sldMkLst>
          <pc:docMk/>
          <pc:sldMk cId="3768067707" sldId="717"/>
        </pc:sldMkLst>
        <pc:spChg chg="add mod">
          <ac:chgData name="John Buscombe" userId="40b5834bf46ba212" providerId="LiveId" clId="{AE61281C-0685-4B24-86A1-4A1BD08B5B10}" dt="2025-07-03T09:53:20.202" v="1941" actId="14100"/>
          <ac:spMkLst>
            <pc:docMk/>
            <pc:sldMk cId="3768067707" sldId="717"/>
            <ac:spMk id="6" creationId="{97B8585C-397F-EEF0-8650-25118C8F2C9F}"/>
          </ac:spMkLst>
        </pc:spChg>
        <pc:spChg chg="add">
          <ac:chgData name="John Buscombe" userId="40b5834bf46ba212" providerId="LiveId" clId="{AE61281C-0685-4B24-86A1-4A1BD08B5B10}" dt="2025-07-03T09:52:32.507" v="1878" actId="26606"/>
          <ac:spMkLst>
            <pc:docMk/>
            <pc:sldMk cId="3768067707" sldId="717"/>
            <ac:spMk id="10" creationId="{42A4FC2C-047E-45A5-965D-8E1E3BF09BC6}"/>
          </ac:spMkLst>
        </pc:spChg>
        <pc:picChg chg="add mod ord">
          <ac:chgData name="John Buscombe" userId="40b5834bf46ba212" providerId="LiveId" clId="{AE61281C-0685-4B24-86A1-4A1BD08B5B10}" dt="2025-07-03T09:52:32.507" v="1878" actId="26606"/>
          <ac:picMkLst>
            <pc:docMk/>
            <pc:sldMk cId="3768067707" sldId="717"/>
            <ac:picMk id="5" creationId="{82BF9492-517B-884F-C93E-851B14FDF1AC}"/>
          </ac:picMkLst>
        </pc:picChg>
      </pc:sldChg>
    </pc:docChg>
  </pc:docChgLst>
  <pc:docChgLst>
    <pc:chgData name="John Buscombe" userId="40b5834bf46ba212" providerId="LiveId" clId="{2AFA28C3-8393-444F-A430-0351053F8619}"/>
    <pc:docChg chg="custSel modSld">
      <pc:chgData name="John Buscombe" userId="40b5834bf46ba212" providerId="LiveId" clId="{2AFA28C3-8393-444F-A430-0351053F8619}" dt="2025-07-24T09:02:16.323" v="100" actId="1076"/>
      <pc:docMkLst>
        <pc:docMk/>
      </pc:docMkLst>
      <pc:sldChg chg="modSp mod">
        <pc:chgData name="John Buscombe" userId="40b5834bf46ba212" providerId="LiveId" clId="{2AFA28C3-8393-444F-A430-0351053F8619}" dt="2025-07-24T08:56:38.450" v="88" actId="20577"/>
        <pc:sldMkLst>
          <pc:docMk/>
          <pc:sldMk cId="2063001442" sldId="328"/>
        </pc:sldMkLst>
        <pc:spChg chg="mod">
          <ac:chgData name="John Buscombe" userId="40b5834bf46ba212" providerId="LiveId" clId="{2AFA28C3-8393-444F-A430-0351053F8619}" dt="2025-07-24T08:56:38.450" v="88" actId="20577"/>
          <ac:spMkLst>
            <pc:docMk/>
            <pc:sldMk cId="2063001442" sldId="328"/>
            <ac:spMk id="4" creationId="{00000000-0000-0000-0000-000000000000}"/>
          </ac:spMkLst>
        </pc:spChg>
        <pc:picChg chg="mod">
          <ac:chgData name="John Buscombe" userId="40b5834bf46ba212" providerId="LiveId" clId="{2AFA28C3-8393-444F-A430-0351053F8619}" dt="2025-07-24T08:56:35.578" v="86" actId="14100"/>
          <ac:picMkLst>
            <pc:docMk/>
            <pc:sldMk cId="2063001442" sldId="328"/>
            <ac:picMk id="6146" creationId="{00000000-0000-0000-0000-000000000000}"/>
          </ac:picMkLst>
        </pc:picChg>
      </pc:sldChg>
      <pc:sldChg chg="modSp">
        <pc:chgData name="John Buscombe" userId="40b5834bf46ba212" providerId="LiveId" clId="{2AFA28C3-8393-444F-A430-0351053F8619}" dt="2025-07-24T09:02:16.323" v="100" actId="1076"/>
        <pc:sldMkLst>
          <pc:docMk/>
          <pc:sldMk cId="0" sldId="354"/>
        </pc:sldMkLst>
        <pc:picChg chg="mod">
          <ac:chgData name="John Buscombe" userId="40b5834bf46ba212" providerId="LiveId" clId="{2AFA28C3-8393-444F-A430-0351053F8619}" dt="2025-07-24T09:02:16.323" v="100" actId="1076"/>
          <ac:picMkLst>
            <pc:docMk/>
            <pc:sldMk cId="0" sldId="354"/>
            <ac:picMk id="40963" creationId="{26631648-DF05-3041-203B-2B8FD56F9B4A}"/>
          </ac:picMkLst>
        </pc:picChg>
      </pc:sldChg>
      <pc:sldChg chg="modSp mod">
        <pc:chgData name="John Buscombe" userId="40b5834bf46ba212" providerId="LiveId" clId="{2AFA28C3-8393-444F-A430-0351053F8619}" dt="2025-07-24T08:54:25.672" v="55" actId="20577"/>
        <pc:sldMkLst>
          <pc:docMk/>
          <pc:sldMk cId="2052471174" sldId="359"/>
        </pc:sldMkLst>
        <pc:spChg chg="mod">
          <ac:chgData name="John Buscombe" userId="40b5834bf46ba212" providerId="LiveId" clId="{2AFA28C3-8393-444F-A430-0351053F8619}" dt="2025-07-24T08:54:25.672" v="55" actId="20577"/>
          <ac:spMkLst>
            <pc:docMk/>
            <pc:sldMk cId="2052471174" sldId="359"/>
            <ac:spMk id="3" creationId="{6F566C6D-79AE-471D-8FF6-36D264865C38}"/>
          </ac:spMkLst>
        </pc:spChg>
      </pc:sldChg>
      <pc:sldChg chg="modSp mod">
        <pc:chgData name="John Buscombe" userId="40b5834bf46ba212" providerId="LiveId" clId="{2AFA28C3-8393-444F-A430-0351053F8619}" dt="2025-07-24T08:58:41.602" v="96" actId="20577"/>
        <pc:sldMkLst>
          <pc:docMk/>
          <pc:sldMk cId="1697503796" sldId="366"/>
        </pc:sldMkLst>
        <pc:spChg chg="mod">
          <ac:chgData name="John Buscombe" userId="40b5834bf46ba212" providerId="LiveId" clId="{2AFA28C3-8393-444F-A430-0351053F8619}" dt="2025-07-24T08:58:41.602" v="96" actId="20577"/>
          <ac:spMkLst>
            <pc:docMk/>
            <pc:sldMk cId="1697503796" sldId="366"/>
            <ac:spMk id="3" creationId="{26477639-FE8A-4945-9E95-803BD18B12A8}"/>
          </ac:spMkLst>
        </pc:spChg>
      </pc:sldChg>
      <pc:sldChg chg="modSp mod">
        <pc:chgData name="John Buscombe" userId="40b5834bf46ba212" providerId="LiveId" clId="{2AFA28C3-8393-444F-A430-0351053F8619}" dt="2025-07-24T08:59:51.503" v="97" actId="20577"/>
        <pc:sldMkLst>
          <pc:docMk/>
          <pc:sldMk cId="171932667" sldId="715"/>
        </pc:sldMkLst>
        <pc:spChg chg="mod">
          <ac:chgData name="John Buscombe" userId="40b5834bf46ba212" providerId="LiveId" clId="{2AFA28C3-8393-444F-A430-0351053F8619}" dt="2025-07-24T08:59:51.503" v="97" actId="20577"/>
          <ac:spMkLst>
            <pc:docMk/>
            <pc:sldMk cId="171932667" sldId="715"/>
            <ac:spMk id="2" creationId="{E1484072-58FC-B2AC-32EA-B8810396BBD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Response rate in PSA</a:t>
            </a:r>
            <a:r>
              <a:rPr lang="en-GB" baseline="0" dirty="0"/>
              <a:t> fall Lu-177 PSMA vs </a:t>
            </a:r>
            <a:r>
              <a:rPr lang="en-GB" baseline="0" dirty="0" err="1"/>
              <a:t>carbitaxol</a:t>
            </a:r>
            <a:endParaRPr lang="en-GB"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barChart>
        <c:barDir val="bar"/>
        <c:grouping val="clustered"/>
        <c:varyColors val="0"/>
        <c:ser>
          <c:idx val="0"/>
          <c:order val="0"/>
          <c:tx>
            <c:strRef>
              <c:f>Sheet1!$B$1</c:f>
              <c:strCache>
                <c:ptCount val="1"/>
                <c:pt idx="0">
                  <c:v>Carbitaxol</c:v>
                </c:pt>
              </c:strCache>
            </c:strRef>
          </c:tx>
          <c:spPr>
            <a:solidFill>
              <a:schemeClr val="accent1"/>
            </a:solidFill>
            <a:ln>
              <a:noFill/>
            </a:ln>
            <a:effectLst/>
          </c:spPr>
          <c:invertIfNegative val="0"/>
          <c:cat>
            <c:strRef>
              <c:f>Sheet1!$A$2</c:f>
              <c:strCache>
                <c:ptCount val="1"/>
                <c:pt idx="0">
                  <c:v>% Response rate</c:v>
                </c:pt>
              </c:strCache>
            </c:strRef>
          </c:cat>
          <c:val>
            <c:numRef>
              <c:f>Sheet1!$B$2</c:f>
              <c:numCache>
                <c:formatCode>General</c:formatCode>
                <c:ptCount val="1"/>
                <c:pt idx="0">
                  <c:v>37</c:v>
                </c:pt>
              </c:numCache>
            </c:numRef>
          </c:val>
          <c:extLst>
            <c:ext xmlns:c16="http://schemas.microsoft.com/office/drawing/2014/chart" uri="{C3380CC4-5D6E-409C-BE32-E72D297353CC}">
              <c16:uniqueId val="{00000000-84F8-478F-B84F-B90B66ED77DB}"/>
            </c:ext>
          </c:extLst>
        </c:ser>
        <c:ser>
          <c:idx val="1"/>
          <c:order val="1"/>
          <c:tx>
            <c:strRef>
              <c:f>Sheet1!$C$1</c:f>
              <c:strCache>
                <c:ptCount val="1"/>
                <c:pt idx="0">
                  <c:v>Lu-177 PSMA</c:v>
                </c:pt>
              </c:strCache>
            </c:strRef>
          </c:tx>
          <c:spPr>
            <a:solidFill>
              <a:schemeClr val="accent2"/>
            </a:solidFill>
            <a:ln>
              <a:noFill/>
            </a:ln>
            <a:effectLst/>
          </c:spPr>
          <c:invertIfNegative val="0"/>
          <c:cat>
            <c:strRef>
              <c:f>Sheet1!$A$2</c:f>
              <c:strCache>
                <c:ptCount val="1"/>
                <c:pt idx="0">
                  <c:v>% Response rate</c:v>
                </c:pt>
              </c:strCache>
            </c:strRef>
          </c:cat>
          <c:val>
            <c:numRef>
              <c:f>Sheet1!$C$2</c:f>
              <c:numCache>
                <c:formatCode>General</c:formatCode>
                <c:ptCount val="1"/>
                <c:pt idx="0">
                  <c:v>66</c:v>
                </c:pt>
              </c:numCache>
            </c:numRef>
          </c:val>
          <c:extLst>
            <c:ext xmlns:c16="http://schemas.microsoft.com/office/drawing/2014/chart" uri="{C3380CC4-5D6E-409C-BE32-E72D297353CC}">
              <c16:uniqueId val="{00000001-84F8-478F-B84F-B90B66ED77DB}"/>
            </c:ext>
          </c:extLst>
        </c:ser>
        <c:dLbls>
          <c:showLegendKey val="0"/>
          <c:showVal val="0"/>
          <c:showCatName val="0"/>
          <c:showSerName val="0"/>
          <c:showPercent val="0"/>
          <c:showBubbleSize val="0"/>
        </c:dLbls>
        <c:gapWidth val="182"/>
        <c:axId val="202795296"/>
        <c:axId val="202795712"/>
      </c:barChart>
      <c:catAx>
        <c:axId val="202795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795712"/>
        <c:crosses val="autoZero"/>
        <c:auto val="1"/>
        <c:lblAlgn val="ctr"/>
        <c:lblOffset val="100"/>
        <c:noMultiLvlLbl val="0"/>
      </c:catAx>
      <c:valAx>
        <c:axId val="202795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795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6-07-23T19:20:48.711" idx="1">
    <p:pos x="10" y="10"/>
    <p:text/>
    <p:extLst>
      <p:ext uri="{C676402C-5697-4E1C-873F-D02D1690AC5C}">
        <p15:threadingInfo xmlns:p15="http://schemas.microsoft.com/office/powerpoint/2012/main" timeZoneBias="-120"/>
      </p:ext>
    </p:extLst>
  </p:cm>
</p:cmLst>
</file>

<file path=ppt/drawings/drawing1.xml><?xml version="1.0" encoding="utf-8"?>
<c:userShapes xmlns:c="http://schemas.openxmlformats.org/drawingml/2006/chart">
  <cdr:relSizeAnchor xmlns:cdr="http://schemas.openxmlformats.org/drawingml/2006/chartDrawing">
    <cdr:from>
      <cdr:x>0.48874</cdr:x>
      <cdr:y>0.52915</cdr:y>
    </cdr:from>
    <cdr:to>
      <cdr:x>0.56416</cdr:x>
      <cdr:y>0.62096</cdr:y>
    </cdr:to>
    <cdr:sp macro="" textlink="">
      <cdr:nvSpPr>
        <cdr:cNvPr id="2" name="TextBox 1">
          <a:extLst xmlns:a="http://schemas.openxmlformats.org/drawingml/2006/main">
            <a:ext uri="{FF2B5EF4-FFF2-40B4-BE49-F238E27FC236}">
              <a16:creationId xmlns:a16="http://schemas.microsoft.com/office/drawing/2014/main" id="{F19749C0-4626-454E-8D1B-E46C34C126A5}"/>
            </a:ext>
          </a:extLst>
        </cdr:cNvPr>
        <cdr:cNvSpPr txBox="1"/>
      </cdr:nvSpPr>
      <cdr:spPr>
        <a:xfrm xmlns:a="http://schemas.openxmlformats.org/drawingml/2006/main">
          <a:off x="3854573" y="2302492"/>
          <a:ext cx="594804" cy="3994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800" dirty="0"/>
            <a:t>37%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0A59B-713B-4E92-A246-0DDF737413F9}" type="datetimeFigureOut">
              <a:rPr lang="en-GB" smtClean="0"/>
              <a:t>24/07/2025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FFE4B-0B87-4D99-A724-7C20AF241DC0}" type="slidenum">
              <a:rPr lang="en-GB" smtClean="0"/>
              <a:t>‹#›</a:t>
            </a:fld>
            <a:endParaRPr lang="en-GB"/>
          </a:p>
        </p:txBody>
      </p:sp>
    </p:spTree>
    <p:extLst>
      <p:ext uri="{BB962C8B-B14F-4D97-AF65-F5344CB8AC3E}">
        <p14:creationId xmlns:p14="http://schemas.microsoft.com/office/powerpoint/2010/main" val="1378276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208979-716C-448F-9016-0CB9259BFBDB}" type="slidenum">
              <a:rPr lang="en-GB" altLang="en-US"/>
              <a:pPr/>
              <a:t>6</a:t>
            </a:fld>
            <a:endParaRPr lang="en-GB" altLang="en-US"/>
          </a:p>
        </p:txBody>
      </p:sp>
      <p:sp>
        <p:nvSpPr>
          <p:cNvPr id="146434" name="Rectangle 2"/>
          <p:cNvSpPr>
            <a:spLocks noGrp="1" noRot="1" noChangeAspect="1" noChangeArrowheads="1" noTextEdit="1"/>
          </p:cNvSpPr>
          <p:nvPr>
            <p:ph type="sldImg"/>
          </p:nvPr>
        </p:nvSpPr>
        <p:spPr>
          <a:xfrm>
            <a:off x="1339850" y="914400"/>
            <a:ext cx="4178300" cy="3135313"/>
          </a:xfrm>
          <a:solidFill>
            <a:srgbClr val="FFFFFF"/>
          </a:solidFill>
          <a:ln/>
        </p:spPr>
      </p:sp>
      <p:sp>
        <p:nvSpPr>
          <p:cNvPr id="146435" name="Rectangle 3"/>
          <p:cNvSpPr txBox="1">
            <a:spLocks noGrp="1" noChangeArrowheads="1"/>
          </p:cNvSpPr>
          <p:nvPr>
            <p:ph type="body" idx="1"/>
          </p:nvPr>
        </p:nvSpPr>
        <p:spPr>
          <a:xfrm>
            <a:off x="1046163" y="4352925"/>
            <a:ext cx="4770437" cy="3479800"/>
          </a:xfrm>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ltLang="en-US"/>
          </a:p>
        </p:txBody>
      </p:sp>
    </p:spTree>
    <p:extLst>
      <p:ext uri="{BB962C8B-B14F-4D97-AF65-F5344CB8AC3E}">
        <p14:creationId xmlns:p14="http://schemas.microsoft.com/office/powerpoint/2010/main" val="2118260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B3211-F189-47EA-8994-1792E534982D}" type="slidenum">
              <a:rPr lang="en-GB" altLang="en-US"/>
              <a:pPr/>
              <a:t>7</a:t>
            </a:fld>
            <a:endParaRPr lang="en-GB" altLang="en-US"/>
          </a:p>
        </p:txBody>
      </p:sp>
      <p:sp>
        <p:nvSpPr>
          <p:cNvPr id="148482" name="Rectangle 2"/>
          <p:cNvSpPr>
            <a:spLocks noGrp="1" noRot="1" noChangeAspect="1" noChangeArrowheads="1" noTextEdit="1"/>
          </p:cNvSpPr>
          <p:nvPr>
            <p:ph type="sldImg"/>
          </p:nvPr>
        </p:nvSpPr>
        <p:spPr>
          <a:xfrm>
            <a:off x="1339850" y="914400"/>
            <a:ext cx="4178300" cy="3135313"/>
          </a:xfrm>
          <a:solidFill>
            <a:srgbClr val="FFFFFF"/>
          </a:solidFill>
          <a:ln/>
        </p:spPr>
      </p:sp>
      <p:sp>
        <p:nvSpPr>
          <p:cNvPr id="148483" name="Rectangle 3"/>
          <p:cNvSpPr txBox="1">
            <a:spLocks noGrp="1" noChangeArrowheads="1"/>
          </p:cNvSpPr>
          <p:nvPr>
            <p:ph type="body" idx="1"/>
          </p:nvPr>
        </p:nvSpPr>
        <p:spPr>
          <a:xfrm>
            <a:off x="1046163" y="4352925"/>
            <a:ext cx="4770437" cy="3479800"/>
          </a:xfrm>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a:endParaRPr lang="en-US" altLang="en-US"/>
          </a:p>
        </p:txBody>
      </p:sp>
    </p:spTree>
    <p:extLst>
      <p:ext uri="{BB962C8B-B14F-4D97-AF65-F5344CB8AC3E}">
        <p14:creationId xmlns:p14="http://schemas.microsoft.com/office/powerpoint/2010/main" val="642228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e l'image des diapositives 1"/>
          <p:cNvSpPr>
            <a:spLocks noGrp="1" noRot="1" noChangeAspect="1" noTextEdit="1"/>
          </p:cNvSpPr>
          <p:nvPr>
            <p:ph type="sldImg"/>
          </p:nvPr>
        </p:nvSpPr>
        <p:spPr>
          <a:ln/>
        </p:spPr>
      </p:sp>
      <p:sp>
        <p:nvSpPr>
          <p:cNvPr id="111619" name="Espace réservé des not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fr-FR" noProof="0" dirty="0">
                <a:latin typeface="Arial" panose="020B0604020202020204" pitchFamily="34" charset="0"/>
              </a:rPr>
              <a:t>A similar example is given by the PSMA ligands. These new compounds based on lysine-glutamate-urea derivatives,</a:t>
            </a:r>
            <a:r>
              <a:rPr lang="en-GB" altLang="fr-FR" baseline="0" noProof="0" dirty="0">
                <a:latin typeface="Arial" panose="020B0604020202020204" pitchFamily="34" charset="0"/>
              </a:rPr>
              <a:t> first developed as inhibitors of the enzymatic activity of PSMA, have been labelled by a variety of radionuclides for imaging or therapy of prostate cancer. A variety of closely related compounds are under investigation.</a:t>
            </a:r>
            <a:endParaRPr lang="en-GB" altLang="fr-FR" noProof="0" dirty="0">
              <a:latin typeface="Arial" panose="020B0604020202020204" pitchFamily="34" charset="0"/>
            </a:endParaRPr>
          </a:p>
        </p:txBody>
      </p:sp>
      <p:sp>
        <p:nvSpPr>
          <p:cNvPr id="11162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FFC75486-E8E9-468F-94BC-3D89747F4AF9}" type="slidenum">
              <a:rPr lang="de-DE" altLang="fr-FR" sz="1200" smtClean="0">
                <a:latin typeface="Arial" panose="020B0604020202020204" pitchFamily="34" charset="0"/>
              </a:rPr>
              <a:pPr/>
              <a:t>8</a:t>
            </a:fld>
            <a:endParaRPr lang="de-DE" altLang="fr-FR" sz="1200">
              <a:latin typeface="Arial" panose="020B0604020202020204" pitchFamily="34" charset="0"/>
            </a:endParaRPr>
          </a:p>
        </p:txBody>
      </p:sp>
    </p:spTree>
    <p:extLst>
      <p:ext uri="{BB962C8B-B14F-4D97-AF65-F5344CB8AC3E}">
        <p14:creationId xmlns:p14="http://schemas.microsoft.com/office/powerpoint/2010/main" val="3304265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1374775" y="985838"/>
            <a:ext cx="3979863" cy="33782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spcBef>
                <a:spcPct val="50000"/>
              </a:spcBef>
            </a:pPr>
            <a:endParaRPr lang="fr-FR" altLang="fr-FR"/>
          </a:p>
        </p:txBody>
      </p:sp>
      <p:sp>
        <p:nvSpPr>
          <p:cNvPr id="113667" name="Text Box 3"/>
          <p:cNvSpPr>
            <a:spLocks noGrp="1" noChangeArrowheads="1"/>
          </p:cNvSpPr>
          <p:nvPr>
            <p:ph type="body"/>
          </p:nvPr>
        </p:nvSpPr>
        <p:spPr>
          <a:xfrm>
            <a:off x="1027113" y="4691063"/>
            <a:ext cx="4683125" cy="3748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defTabSz="457200"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fr-FR" noProof="0" dirty="0">
                <a:latin typeface="Arial" panose="020B0604020202020204" pitchFamily="34" charset="0"/>
              </a:rPr>
              <a:t>In preclinical studies, again, candidates are compared in a variety of experiments. Here for instance, the specific binding kinetics of </a:t>
            </a:r>
            <a:r>
              <a:rPr lang="en-GB" altLang="fr-FR" baseline="33000" noProof="0" dirty="0">
                <a:latin typeface="Arial" panose="020B0604020202020204" pitchFamily="34" charset="0"/>
              </a:rPr>
              <a:t>177</a:t>
            </a:r>
            <a:r>
              <a:rPr lang="en-GB" altLang="fr-FR" noProof="0" dirty="0">
                <a:latin typeface="Arial" panose="020B0604020202020204" pitchFamily="34" charset="0"/>
              </a:rPr>
              <a:t>Lu-PSMA I&amp;T and of </a:t>
            </a:r>
            <a:r>
              <a:rPr lang="en-GB" altLang="fr-FR" baseline="33000" noProof="0" dirty="0">
                <a:latin typeface="Arial" panose="020B0604020202020204" pitchFamily="34" charset="0"/>
              </a:rPr>
              <a:t>177</a:t>
            </a:r>
            <a:r>
              <a:rPr lang="en-GB" altLang="fr-FR" noProof="0" dirty="0">
                <a:latin typeface="Arial" panose="020B0604020202020204" pitchFamily="34" charset="0"/>
              </a:rPr>
              <a:t>Lu-DOTAGA-ffk(Sub-</a:t>
            </a:r>
            <a:r>
              <a:rPr lang="en-GB" altLang="fr-FR" noProof="0" dirty="0" err="1">
                <a:latin typeface="Arial" panose="020B0604020202020204" pitchFamily="34" charset="0"/>
              </a:rPr>
              <a:t>KuE</a:t>
            </a:r>
            <a:r>
              <a:rPr lang="en-GB" altLang="fr-FR" noProof="0" dirty="0">
                <a:latin typeface="Arial" panose="020B0604020202020204" pitchFamily="34" charset="0"/>
              </a:rPr>
              <a:t>) (upper) and the specific binding and internalization kinetics of </a:t>
            </a:r>
            <a:r>
              <a:rPr lang="en-GB" altLang="fr-FR" baseline="33000" noProof="0" dirty="0">
                <a:latin typeface="Arial" panose="020B0604020202020204" pitchFamily="34" charset="0"/>
              </a:rPr>
              <a:t>177</a:t>
            </a:r>
            <a:r>
              <a:rPr lang="en-GB" altLang="fr-FR" noProof="0" dirty="0">
                <a:latin typeface="Arial" panose="020B0604020202020204" pitchFamily="34" charset="0"/>
              </a:rPr>
              <a:t>Lu-PSMA I&amp;T at 37°C to </a:t>
            </a:r>
            <a:r>
              <a:rPr lang="en-GB" altLang="fr-FR" noProof="0" dirty="0" err="1">
                <a:latin typeface="Arial" panose="020B0604020202020204" pitchFamily="34" charset="0"/>
              </a:rPr>
              <a:t>LNCaP</a:t>
            </a:r>
            <a:r>
              <a:rPr lang="en-GB" altLang="fr-FR" noProof="0" dirty="0">
                <a:latin typeface="Arial" panose="020B0604020202020204" pitchFamily="34" charset="0"/>
              </a:rPr>
              <a:t> cells are shown. It is important that binding to tumour cells be fast and internalization is favourable for long term retention of residualizing radioactive metals.</a:t>
            </a:r>
          </a:p>
          <a:p>
            <a:pPr marL="85725" indent="-85725" defTabSz="457200"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fr-FR" noProof="0" dirty="0" err="1">
                <a:latin typeface="Arial" panose="020B0604020202020204" pitchFamily="34" charset="0"/>
              </a:rPr>
              <a:t>Biodistribution</a:t>
            </a:r>
            <a:r>
              <a:rPr lang="en-GB" altLang="fr-FR" noProof="0" dirty="0">
                <a:latin typeface="Arial" panose="020B0604020202020204" pitchFamily="34" charset="0"/>
              </a:rPr>
              <a:t> studies are also important to check for possible non-specific uptake. Here both</a:t>
            </a:r>
            <a:r>
              <a:rPr lang="en-GB" altLang="fr-FR" baseline="0" noProof="0" dirty="0">
                <a:latin typeface="Arial" panose="020B0604020202020204" pitchFamily="34" charset="0"/>
              </a:rPr>
              <a:t> gazlium-68 an lutetium-177 labelled compounds show very similar </a:t>
            </a:r>
            <a:r>
              <a:rPr lang="en-GB" altLang="fr-FR" baseline="0" noProof="0" dirty="0" err="1">
                <a:latin typeface="Arial" panose="020B0604020202020204" pitchFamily="34" charset="0"/>
              </a:rPr>
              <a:t>biodistribution</a:t>
            </a:r>
            <a:r>
              <a:rPr lang="en-GB" altLang="fr-FR" baseline="0" noProof="0" dirty="0">
                <a:latin typeface="Arial" panose="020B0604020202020204" pitchFamily="34" charset="0"/>
              </a:rPr>
              <a:t>, favourable to a </a:t>
            </a:r>
            <a:r>
              <a:rPr lang="en-GB" altLang="fr-FR" baseline="0" noProof="0" dirty="0" err="1">
                <a:latin typeface="Arial" panose="020B0604020202020204" pitchFamily="34" charset="0"/>
              </a:rPr>
              <a:t>theranostic</a:t>
            </a:r>
            <a:r>
              <a:rPr lang="en-GB" altLang="fr-FR" baseline="0" noProof="0" dirty="0">
                <a:latin typeface="Arial" panose="020B0604020202020204" pitchFamily="34" charset="0"/>
              </a:rPr>
              <a:t> use.</a:t>
            </a:r>
            <a:endParaRPr lang="en-GB" altLang="fr-FR" noProof="0" dirty="0">
              <a:latin typeface="Arial" panose="020B0604020202020204" pitchFamily="34" charset="0"/>
            </a:endParaRPr>
          </a:p>
        </p:txBody>
      </p:sp>
    </p:spTree>
    <p:extLst>
      <p:ext uri="{BB962C8B-B14F-4D97-AF65-F5344CB8AC3E}">
        <p14:creationId xmlns:p14="http://schemas.microsoft.com/office/powerpoint/2010/main" val="2171472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1374775" y="985838"/>
            <a:ext cx="3979863" cy="33782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spcBef>
                <a:spcPct val="50000"/>
              </a:spcBef>
            </a:pPr>
            <a:endParaRPr lang="fr-FR" altLang="fr-FR"/>
          </a:p>
        </p:txBody>
      </p:sp>
      <p:sp>
        <p:nvSpPr>
          <p:cNvPr id="115715" name="Text Box 3"/>
          <p:cNvSpPr>
            <a:spLocks noGrp="1" noChangeArrowheads="1"/>
          </p:cNvSpPr>
          <p:nvPr>
            <p:ph type="body"/>
          </p:nvPr>
        </p:nvSpPr>
        <p:spPr>
          <a:xfrm>
            <a:off x="1027113" y="4691063"/>
            <a:ext cx="4683125" cy="3748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defTabSz="457200"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fr-FR" noProof="0" dirty="0">
                <a:latin typeface="Arial" panose="020B0604020202020204" pitchFamily="34" charset="0"/>
              </a:rPr>
              <a:t>Maximum-intensity projection of </a:t>
            </a:r>
            <a:r>
              <a:rPr lang="en-GB" altLang="fr-FR" baseline="33000" noProof="0" dirty="0">
                <a:latin typeface="Arial" panose="020B0604020202020204" pitchFamily="34" charset="0"/>
              </a:rPr>
              <a:t>68</a:t>
            </a:r>
            <a:r>
              <a:rPr lang="en-GB" altLang="fr-FR" noProof="0" dirty="0">
                <a:latin typeface="Arial" panose="020B0604020202020204" pitchFamily="34" charset="0"/>
              </a:rPr>
              <a:t>Ga-PSMA-HBED-CC PET/CT (164 </a:t>
            </a:r>
            <a:r>
              <a:rPr lang="en-GB" altLang="fr-FR" noProof="0" dirty="0" err="1">
                <a:latin typeface="Arial" panose="020B0604020202020204" pitchFamily="34" charset="0"/>
              </a:rPr>
              <a:t>MBq</a:t>
            </a:r>
            <a:r>
              <a:rPr lang="en-GB" altLang="fr-FR" noProof="0" dirty="0">
                <a:latin typeface="Arial" panose="020B0604020202020204" pitchFamily="34" charset="0"/>
              </a:rPr>
              <a:t>, 60 min after injection, left) showed intense tracer accumulation in mediastinal lymph node metastases. These mediastinal lymph nodes demonstrated high </a:t>
            </a:r>
            <a:r>
              <a:rPr lang="en-GB" altLang="fr-FR" baseline="33000" noProof="0" dirty="0">
                <a:latin typeface="Arial" panose="020B0604020202020204" pitchFamily="34" charset="0"/>
              </a:rPr>
              <a:t>177</a:t>
            </a:r>
            <a:r>
              <a:rPr lang="en-GB" altLang="fr-FR" noProof="0" dirty="0">
                <a:latin typeface="Arial" panose="020B0604020202020204" pitchFamily="34" charset="0"/>
              </a:rPr>
              <a:t>Lu-PSMA I&amp;T uptake 47 h after therapy with 5.7 </a:t>
            </a:r>
            <a:r>
              <a:rPr lang="en-GB" altLang="fr-FR" noProof="0" dirty="0" err="1">
                <a:latin typeface="Arial" panose="020B0604020202020204" pitchFamily="34" charset="0"/>
              </a:rPr>
              <a:t>GBq</a:t>
            </a:r>
            <a:r>
              <a:rPr lang="en-GB" altLang="fr-FR" noProof="0" dirty="0">
                <a:latin typeface="Arial" panose="020B0604020202020204" pitchFamily="34" charset="0"/>
              </a:rPr>
              <a:t> of </a:t>
            </a:r>
            <a:r>
              <a:rPr lang="en-GB" altLang="fr-FR" baseline="33000" noProof="0" dirty="0">
                <a:latin typeface="Arial" panose="020B0604020202020204" pitchFamily="34" charset="0"/>
              </a:rPr>
              <a:t>177</a:t>
            </a:r>
            <a:r>
              <a:rPr lang="en-GB" altLang="fr-FR" noProof="0" dirty="0">
                <a:latin typeface="Arial" panose="020B0604020202020204" pitchFamily="34" charset="0"/>
              </a:rPr>
              <a:t>Lu-PSMA I&amp;T.</a:t>
            </a:r>
          </a:p>
          <a:p>
            <a:pPr marL="85725" indent="-85725" defTabSz="457200"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fr-FR" noProof="0" dirty="0">
                <a:latin typeface="Arial" panose="020B0604020202020204" pitchFamily="34" charset="0"/>
              </a:rPr>
              <a:t>The images also show high uptake in salivary glands,</a:t>
            </a:r>
            <a:r>
              <a:rPr lang="en-GB" altLang="fr-FR" baseline="0" noProof="0" dirty="0">
                <a:latin typeface="Arial" panose="020B0604020202020204" pitchFamily="34" charset="0"/>
              </a:rPr>
              <a:t> which are known to express PSMA. This uptake is currently considered not critical, although destruction of salivary glands can result in the dry mouth symptom. Kidney uptake is also high as expected, but not higher than that of other compounds, such as somatostatin analogues used with success for therapy.</a:t>
            </a:r>
            <a:endParaRPr lang="en-GB" altLang="fr-FR" noProof="0" dirty="0">
              <a:latin typeface="Arial" panose="020B0604020202020204" pitchFamily="34" charset="0"/>
            </a:endParaRPr>
          </a:p>
        </p:txBody>
      </p:sp>
    </p:spTree>
    <p:extLst>
      <p:ext uri="{BB962C8B-B14F-4D97-AF65-F5344CB8AC3E}">
        <p14:creationId xmlns:p14="http://schemas.microsoft.com/office/powerpoint/2010/main" val="1769403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noProof="0" dirty="0"/>
              <a:t>Clinical trials for</a:t>
            </a:r>
            <a:r>
              <a:rPr lang="en-GB" baseline="0" noProof="0" dirty="0"/>
              <a:t> the therapy of prostate cancer have started in several different institutions, with different compounds. Preliminary results and dosimetry studies are quite promising.</a:t>
            </a:r>
            <a:endParaRPr lang="en-GB" noProof="0" dirty="0"/>
          </a:p>
        </p:txBody>
      </p:sp>
      <p:sp>
        <p:nvSpPr>
          <p:cNvPr id="4" name="Espace réservé du numéro de diapositive 3"/>
          <p:cNvSpPr>
            <a:spLocks noGrp="1"/>
          </p:cNvSpPr>
          <p:nvPr>
            <p:ph type="sldNum" sz="quarter" idx="10"/>
          </p:nvPr>
        </p:nvSpPr>
        <p:spPr/>
        <p:txBody>
          <a:bodyPr/>
          <a:lstStyle/>
          <a:p>
            <a:pPr>
              <a:defRPr/>
            </a:pPr>
            <a:fld id="{E0B78139-2922-4B4E-84E0-3BAE3B22730F}" type="slidenum">
              <a:rPr lang="de-DE" altLang="fr-FR" smtClean="0"/>
              <a:pPr>
                <a:defRPr/>
              </a:pPr>
              <a:t>11</a:t>
            </a:fld>
            <a:endParaRPr lang="de-DE" altLang="fr-FR"/>
          </a:p>
        </p:txBody>
      </p:sp>
    </p:spTree>
    <p:extLst>
      <p:ext uri="{BB962C8B-B14F-4D97-AF65-F5344CB8AC3E}">
        <p14:creationId xmlns:p14="http://schemas.microsoft.com/office/powerpoint/2010/main" val="361509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D92DB2B-BB3D-EE69-CD58-F3FE0865B8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53A45EF4-F0B5-5296-DE61-0785FB3D29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ZA" altLang="en-US">
              <a:ea typeface="ヒラギノ角ゴ Pro W3"/>
              <a:cs typeface="ヒラギノ角ゴ Pro W3"/>
            </a:endParaRPr>
          </a:p>
        </p:txBody>
      </p:sp>
      <p:sp>
        <p:nvSpPr>
          <p:cNvPr id="35844" name="Slide Number Placeholder 3">
            <a:extLst>
              <a:ext uri="{FF2B5EF4-FFF2-40B4-BE49-F238E27FC236}">
                <a16:creationId xmlns:a16="http://schemas.microsoft.com/office/drawing/2014/main" id="{A7AF1803-BA9A-8E8F-1F43-2CE5F02BC0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7BC81DD-58FA-4B54-AD8C-9A0A39179B02}" type="slidenum">
              <a:rPr lang="en-ZA" altLang="en-US">
                <a:latin typeface="Calibri" panose="020F0502020204030204" pitchFamily="34" charset="0"/>
                <a:ea typeface="MS PGothic" panose="020B0600070205080204" pitchFamily="34" charset="-128"/>
              </a:rPr>
              <a:pPr/>
              <a:t>38</a:t>
            </a:fld>
            <a:endParaRPr lang="en-ZA" altLang="en-US">
              <a:latin typeface="Calibri" panose="020F0502020204030204" pitchFamily="34" charset="0"/>
              <a:ea typeface="MS PGothic"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7982CD-F335-4F8F-A717-BF9BF8ECFEFD}" type="datetimeFigureOut">
              <a:rPr lang="en-GB" smtClean="0"/>
              <a:t>24/07/2025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8438D3-57FB-4737-BDE3-1DC3B1E0CC43}" type="slidenum">
              <a:rPr lang="en-GB" smtClean="0"/>
              <a:t>‹#›</a:t>
            </a:fld>
            <a:endParaRPr lang="en-GB"/>
          </a:p>
        </p:txBody>
      </p:sp>
    </p:spTree>
    <p:extLst>
      <p:ext uri="{BB962C8B-B14F-4D97-AF65-F5344CB8AC3E}">
        <p14:creationId xmlns:p14="http://schemas.microsoft.com/office/powerpoint/2010/main" val="11371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982CD-F335-4F8F-A717-BF9BF8ECFEFD}" type="datetimeFigureOut">
              <a:rPr lang="en-GB" smtClean="0"/>
              <a:t>24/07/2025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8438D3-57FB-4737-BDE3-1DC3B1E0CC43}" type="slidenum">
              <a:rPr lang="en-GB" smtClean="0"/>
              <a:t>‹#›</a:t>
            </a:fld>
            <a:endParaRPr lang="en-GB"/>
          </a:p>
        </p:txBody>
      </p:sp>
    </p:spTree>
    <p:extLst>
      <p:ext uri="{BB962C8B-B14F-4D97-AF65-F5344CB8AC3E}">
        <p14:creationId xmlns:p14="http://schemas.microsoft.com/office/powerpoint/2010/main" val="3937152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982CD-F335-4F8F-A717-BF9BF8ECFEFD}" type="datetimeFigureOut">
              <a:rPr lang="en-GB" smtClean="0"/>
              <a:t>24/07/2025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8438D3-57FB-4737-BDE3-1DC3B1E0CC43}" type="slidenum">
              <a:rPr lang="en-GB" smtClean="0"/>
              <a:t>‹#›</a:t>
            </a:fld>
            <a:endParaRPr lang="en-GB"/>
          </a:p>
        </p:txBody>
      </p:sp>
    </p:spTree>
    <p:extLst>
      <p:ext uri="{BB962C8B-B14F-4D97-AF65-F5344CB8AC3E}">
        <p14:creationId xmlns:p14="http://schemas.microsoft.com/office/powerpoint/2010/main" val="12910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169865" y="1195921"/>
            <a:ext cx="4525962" cy="507373"/>
          </a:xfrm>
          <a:prstGeom prst="rect">
            <a:avLst/>
          </a:prstGeom>
        </p:spPr>
        <p:txBody>
          <a:bodyPr lIns="91429" tIns="45715" rIns="91429" bIns="45715"/>
          <a:lstStyle>
            <a:lvl1pPr>
              <a:defRPr/>
            </a:lvl1pPr>
          </a:lstStyle>
          <a:p>
            <a:r>
              <a:rPr lang="en-US"/>
              <a:t>Click to edit Master title style</a:t>
            </a:r>
            <a:endParaRPr lang="en-GB" dirty="0"/>
          </a:p>
        </p:txBody>
      </p:sp>
      <p:sp>
        <p:nvSpPr>
          <p:cNvPr id="7" name="Picture Placeholder 6"/>
          <p:cNvSpPr>
            <a:spLocks noGrp="1"/>
          </p:cNvSpPr>
          <p:nvPr>
            <p:ph type="pic" sz="quarter" idx="10"/>
          </p:nvPr>
        </p:nvSpPr>
        <p:spPr>
          <a:xfrm>
            <a:off x="4876801" y="959224"/>
            <a:ext cx="4267200" cy="5898776"/>
          </a:xfrm>
          <a:prstGeom prst="rect">
            <a:avLst/>
          </a:prstGeom>
        </p:spPr>
        <p:txBody>
          <a:bodyPr lIns="91429" tIns="45715" rIns="91429" bIns="45715"/>
          <a:lstStyle/>
          <a:p>
            <a:pPr lvl="0"/>
            <a:endParaRPr lang="en-GB" noProof="0"/>
          </a:p>
        </p:txBody>
      </p:sp>
      <p:sp>
        <p:nvSpPr>
          <p:cNvPr id="10" name="Text Placeholder 2"/>
          <p:cNvSpPr>
            <a:spLocks noGrp="1"/>
          </p:cNvSpPr>
          <p:nvPr>
            <p:ph type="body" sz="quarter" idx="11"/>
          </p:nvPr>
        </p:nvSpPr>
        <p:spPr>
          <a:xfrm>
            <a:off x="198438" y="1909470"/>
            <a:ext cx="4455742" cy="3944470"/>
          </a:xfrm>
          <a:prstGeom prst="rect">
            <a:avLst/>
          </a:prstGeom>
        </p:spPr>
        <p:txBody>
          <a:bodyPr lIns="91429" tIns="45715" rIns="91429" bIns="45715"/>
          <a:lstStyle>
            <a:lvl1pPr>
              <a:defRPr sz="1600" b="1"/>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62778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982CD-F335-4F8F-A717-BF9BF8ECFEFD}" type="datetimeFigureOut">
              <a:rPr lang="en-GB" smtClean="0"/>
              <a:t>24/07/2025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8438D3-57FB-4737-BDE3-1DC3B1E0CC43}" type="slidenum">
              <a:rPr lang="en-GB" smtClean="0"/>
              <a:t>‹#›</a:t>
            </a:fld>
            <a:endParaRPr lang="en-GB"/>
          </a:p>
        </p:txBody>
      </p:sp>
    </p:spTree>
    <p:extLst>
      <p:ext uri="{BB962C8B-B14F-4D97-AF65-F5344CB8AC3E}">
        <p14:creationId xmlns:p14="http://schemas.microsoft.com/office/powerpoint/2010/main" val="3248372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7982CD-F335-4F8F-A717-BF9BF8ECFEFD}" type="datetimeFigureOut">
              <a:rPr lang="en-GB" smtClean="0"/>
              <a:t>24/07/2025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38438D3-57FB-4737-BDE3-1DC3B1E0CC43}" type="slidenum">
              <a:rPr lang="en-GB" smtClean="0"/>
              <a:t>‹#›</a:t>
            </a:fld>
            <a:endParaRPr lang="en-GB"/>
          </a:p>
        </p:txBody>
      </p:sp>
    </p:spTree>
    <p:extLst>
      <p:ext uri="{BB962C8B-B14F-4D97-AF65-F5344CB8AC3E}">
        <p14:creationId xmlns:p14="http://schemas.microsoft.com/office/powerpoint/2010/main" val="934012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7982CD-F335-4F8F-A717-BF9BF8ECFEFD}" type="datetimeFigureOut">
              <a:rPr lang="en-GB" smtClean="0"/>
              <a:t>24/07/2025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8438D3-57FB-4737-BDE3-1DC3B1E0CC43}" type="slidenum">
              <a:rPr lang="en-GB" smtClean="0"/>
              <a:t>‹#›</a:t>
            </a:fld>
            <a:endParaRPr lang="en-GB"/>
          </a:p>
        </p:txBody>
      </p:sp>
    </p:spTree>
    <p:extLst>
      <p:ext uri="{BB962C8B-B14F-4D97-AF65-F5344CB8AC3E}">
        <p14:creationId xmlns:p14="http://schemas.microsoft.com/office/powerpoint/2010/main" val="1659258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7982CD-F335-4F8F-A717-BF9BF8ECFEFD}" type="datetimeFigureOut">
              <a:rPr lang="en-GB" smtClean="0"/>
              <a:t>24/07/2025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38438D3-57FB-4737-BDE3-1DC3B1E0CC43}" type="slidenum">
              <a:rPr lang="en-GB" smtClean="0"/>
              <a:t>‹#›</a:t>
            </a:fld>
            <a:endParaRPr lang="en-GB"/>
          </a:p>
        </p:txBody>
      </p:sp>
    </p:spTree>
    <p:extLst>
      <p:ext uri="{BB962C8B-B14F-4D97-AF65-F5344CB8AC3E}">
        <p14:creationId xmlns:p14="http://schemas.microsoft.com/office/powerpoint/2010/main" val="1697964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7982CD-F335-4F8F-A717-BF9BF8ECFEFD}" type="datetimeFigureOut">
              <a:rPr lang="en-GB" smtClean="0"/>
              <a:t>24/07/2025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38438D3-57FB-4737-BDE3-1DC3B1E0CC43}" type="slidenum">
              <a:rPr lang="en-GB" smtClean="0"/>
              <a:t>‹#›</a:t>
            </a:fld>
            <a:endParaRPr lang="en-GB"/>
          </a:p>
        </p:txBody>
      </p:sp>
    </p:spTree>
    <p:extLst>
      <p:ext uri="{BB962C8B-B14F-4D97-AF65-F5344CB8AC3E}">
        <p14:creationId xmlns:p14="http://schemas.microsoft.com/office/powerpoint/2010/main" val="40946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982CD-F335-4F8F-A717-BF9BF8ECFEFD}" type="datetimeFigureOut">
              <a:rPr lang="en-GB" smtClean="0"/>
              <a:t>24/07/2025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38438D3-57FB-4737-BDE3-1DC3B1E0CC43}" type="slidenum">
              <a:rPr lang="en-GB" smtClean="0"/>
              <a:t>‹#›</a:t>
            </a:fld>
            <a:endParaRPr lang="en-GB"/>
          </a:p>
        </p:txBody>
      </p:sp>
    </p:spTree>
    <p:extLst>
      <p:ext uri="{BB962C8B-B14F-4D97-AF65-F5344CB8AC3E}">
        <p14:creationId xmlns:p14="http://schemas.microsoft.com/office/powerpoint/2010/main" val="3925044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982CD-F335-4F8F-A717-BF9BF8ECFEFD}" type="datetimeFigureOut">
              <a:rPr lang="en-GB" smtClean="0"/>
              <a:t>24/07/2025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8438D3-57FB-4737-BDE3-1DC3B1E0CC43}" type="slidenum">
              <a:rPr lang="en-GB" smtClean="0"/>
              <a:t>‹#›</a:t>
            </a:fld>
            <a:endParaRPr lang="en-GB"/>
          </a:p>
        </p:txBody>
      </p:sp>
    </p:spTree>
    <p:extLst>
      <p:ext uri="{BB962C8B-B14F-4D97-AF65-F5344CB8AC3E}">
        <p14:creationId xmlns:p14="http://schemas.microsoft.com/office/powerpoint/2010/main" val="4291186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982CD-F335-4F8F-A717-BF9BF8ECFEFD}" type="datetimeFigureOut">
              <a:rPr lang="en-GB" smtClean="0"/>
              <a:t>24/07/2025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38438D3-57FB-4737-BDE3-1DC3B1E0CC43}" type="slidenum">
              <a:rPr lang="en-GB" smtClean="0"/>
              <a:t>‹#›</a:t>
            </a:fld>
            <a:endParaRPr lang="en-GB"/>
          </a:p>
        </p:txBody>
      </p:sp>
    </p:spTree>
    <p:extLst>
      <p:ext uri="{BB962C8B-B14F-4D97-AF65-F5344CB8AC3E}">
        <p14:creationId xmlns:p14="http://schemas.microsoft.com/office/powerpoint/2010/main" val="2915612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982CD-F335-4F8F-A717-BF9BF8ECFEFD}" type="datetimeFigureOut">
              <a:rPr lang="en-GB" smtClean="0"/>
              <a:t>24/07/2025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438D3-57FB-4737-BDE3-1DC3B1E0CC43}" type="slidenum">
              <a:rPr lang="en-GB" smtClean="0"/>
              <a:t>‹#›</a:t>
            </a:fld>
            <a:endParaRPr lang="en-GB"/>
          </a:p>
        </p:txBody>
      </p:sp>
    </p:spTree>
    <p:extLst>
      <p:ext uri="{BB962C8B-B14F-4D97-AF65-F5344CB8AC3E}">
        <p14:creationId xmlns:p14="http://schemas.microsoft.com/office/powerpoint/2010/main" val="2277411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wmf"/></Relationships>
</file>

<file path=ppt/slides/_rels/slide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wmf"/></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p:cNvSpPr>
            <a:spLocks noGrp="1"/>
          </p:cNvSpPr>
          <p:nvPr>
            <p:ph type="ctrTitle"/>
          </p:nvPr>
        </p:nvSpPr>
        <p:spPr>
          <a:xfrm>
            <a:off x="740044" y="1290548"/>
            <a:ext cx="7772400" cy="2387600"/>
          </a:xfrm>
        </p:spPr>
        <p:txBody>
          <a:bodyPr>
            <a:normAutofit/>
          </a:bodyPr>
          <a:lstStyle/>
          <a:p>
            <a:r>
              <a:rPr lang="en-GB" altLang="en-US" sz="3600" dirty="0"/>
              <a:t>PSMA theragnostics-2</a:t>
            </a:r>
            <a:br>
              <a:rPr lang="en-GB" altLang="en-US" sz="3600" dirty="0"/>
            </a:br>
            <a:r>
              <a:rPr lang="en-GB" altLang="en-US" sz="3600" dirty="0"/>
              <a:t>Prof John Buscombe</a:t>
            </a:r>
          </a:p>
        </p:txBody>
      </p:sp>
      <p:sp>
        <p:nvSpPr>
          <p:cNvPr id="5122" name="Subtitle 2"/>
          <p:cNvSpPr>
            <a:spLocks noGrp="1"/>
          </p:cNvSpPr>
          <p:nvPr>
            <p:ph type="subTitle" idx="1"/>
          </p:nvPr>
        </p:nvSpPr>
        <p:spPr>
          <a:xfrm>
            <a:off x="2054494" y="5106410"/>
            <a:ext cx="5143500" cy="1241822"/>
          </a:xfrm>
        </p:spPr>
        <p:txBody>
          <a:bodyPr/>
          <a:lstStyle/>
          <a:p>
            <a:pPr eaLnBrk="1" hangingPunct="1"/>
            <a:endParaRPr lang="en-GB" altLang="en-US" dirty="0"/>
          </a:p>
        </p:txBody>
      </p:sp>
      <p:pic>
        <p:nvPicPr>
          <p:cNvPr id="512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9092" y="4637486"/>
            <a:ext cx="4645819" cy="122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834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268413"/>
            <a:ext cx="5688012" cy="4164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695" name="Rectangle 9"/>
          <p:cNvSpPr>
            <a:spLocks/>
          </p:cNvSpPr>
          <p:nvPr/>
        </p:nvSpPr>
        <p:spPr bwMode="auto">
          <a:xfrm>
            <a:off x="457200" y="274638"/>
            <a:ext cx="83629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3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ts val="3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ts val="3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fr-FR" altLang="fr-FR" sz="3600" dirty="0" err="1"/>
              <a:t>Theranostic</a:t>
            </a:r>
            <a:r>
              <a:rPr lang="fr-FR" altLang="fr-FR" sz="3600" dirty="0"/>
              <a:t> </a:t>
            </a:r>
            <a:r>
              <a:rPr lang="fr-FR" altLang="fr-FR" sz="3600" dirty="0" err="1"/>
              <a:t>approach</a:t>
            </a:r>
            <a:endParaRPr lang="fr-FR" altLang="fr-FR" sz="3600" dirty="0"/>
          </a:p>
        </p:txBody>
      </p:sp>
      <p:sp>
        <p:nvSpPr>
          <p:cNvPr id="183306" name="Text Box 10"/>
          <p:cNvSpPr txBox="1">
            <a:spLocks noChangeArrowheads="1"/>
          </p:cNvSpPr>
          <p:nvPr/>
        </p:nvSpPr>
        <p:spPr bwMode="auto">
          <a:xfrm>
            <a:off x="6227763" y="3860800"/>
            <a:ext cx="2592387" cy="1200150"/>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fr-FR" altLang="fr-FR" sz="1800" dirty="0">
                <a:solidFill>
                  <a:srgbClr val="FF0000"/>
                </a:solidFill>
                <a:latin typeface="+mn-lt"/>
              </a:rPr>
              <a:t>Phase I </a:t>
            </a:r>
            <a:r>
              <a:rPr lang="fr-FR" altLang="fr-FR" sz="1800" dirty="0" err="1">
                <a:solidFill>
                  <a:srgbClr val="FF0000"/>
                </a:solidFill>
                <a:latin typeface="+mn-lt"/>
              </a:rPr>
              <a:t>with</a:t>
            </a:r>
            <a:r>
              <a:rPr lang="fr-FR" altLang="fr-FR" sz="1800" dirty="0">
                <a:solidFill>
                  <a:srgbClr val="FF0000"/>
                </a:solidFill>
                <a:latin typeface="+mn-lt"/>
              </a:rPr>
              <a:t> </a:t>
            </a:r>
            <a:r>
              <a:rPr lang="fr-FR" altLang="fr-FR" sz="1800" dirty="0" err="1">
                <a:solidFill>
                  <a:srgbClr val="FF0000"/>
                </a:solidFill>
                <a:latin typeface="+mn-lt"/>
              </a:rPr>
              <a:t>escalated</a:t>
            </a:r>
            <a:r>
              <a:rPr lang="fr-FR" altLang="fr-FR" sz="1800" dirty="0">
                <a:solidFill>
                  <a:srgbClr val="FF0000"/>
                </a:solidFill>
                <a:latin typeface="+mn-lt"/>
              </a:rPr>
              <a:t> </a:t>
            </a:r>
            <a:r>
              <a:rPr lang="fr-FR" altLang="fr-FR" sz="1800" dirty="0" err="1">
                <a:solidFill>
                  <a:srgbClr val="FF0000"/>
                </a:solidFill>
                <a:latin typeface="+mn-lt"/>
              </a:rPr>
              <a:t>activities</a:t>
            </a:r>
            <a:r>
              <a:rPr lang="fr-FR" altLang="fr-FR" sz="1800" dirty="0">
                <a:solidFill>
                  <a:srgbClr val="FF0000"/>
                </a:solidFill>
                <a:latin typeface="+mn-lt"/>
              </a:rPr>
              <a:t> and </a:t>
            </a:r>
            <a:r>
              <a:rPr lang="fr-FR" altLang="fr-FR" sz="1800" dirty="0" err="1">
                <a:solidFill>
                  <a:srgbClr val="FF0000"/>
                </a:solidFill>
                <a:latin typeface="+mn-lt"/>
              </a:rPr>
              <a:t>dosimetry</a:t>
            </a:r>
            <a:r>
              <a:rPr lang="fr-FR" altLang="fr-FR" sz="1800" dirty="0">
                <a:solidFill>
                  <a:srgbClr val="FF0000"/>
                </a:solidFill>
                <a:latin typeface="+mn-lt"/>
              </a:rPr>
              <a:t> </a:t>
            </a:r>
            <a:r>
              <a:rPr lang="fr-FR" altLang="fr-FR" sz="1800" dirty="0" err="1">
                <a:solidFill>
                  <a:srgbClr val="FF0000"/>
                </a:solidFill>
                <a:latin typeface="+mn-lt"/>
              </a:rPr>
              <a:t>study</a:t>
            </a:r>
            <a:r>
              <a:rPr lang="fr-FR" altLang="fr-FR" sz="1800" dirty="0">
                <a:solidFill>
                  <a:srgbClr val="FF0000"/>
                </a:solidFill>
                <a:latin typeface="+mn-lt"/>
              </a:rPr>
              <a:t> </a:t>
            </a:r>
            <a:r>
              <a:rPr lang="fr-FR" altLang="fr-FR" sz="1800" dirty="0" err="1">
                <a:solidFill>
                  <a:srgbClr val="FF0000"/>
                </a:solidFill>
                <a:latin typeface="+mn-lt"/>
              </a:rPr>
              <a:t>should</a:t>
            </a:r>
            <a:r>
              <a:rPr lang="fr-FR" altLang="fr-FR" sz="1800" dirty="0">
                <a:solidFill>
                  <a:srgbClr val="FF0000"/>
                </a:solidFill>
                <a:latin typeface="+mn-lt"/>
              </a:rPr>
              <a:t> </a:t>
            </a:r>
            <a:r>
              <a:rPr lang="fr-FR" altLang="fr-FR" sz="1800" dirty="0" err="1">
                <a:solidFill>
                  <a:srgbClr val="FF0000"/>
                </a:solidFill>
                <a:latin typeface="+mn-lt"/>
              </a:rPr>
              <a:t>be</a:t>
            </a:r>
            <a:r>
              <a:rPr lang="fr-FR" altLang="fr-FR" sz="1800" dirty="0">
                <a:solidFill>
                  <a:srgbClr val="FF0000"/>
                </a:solidFill>
                <a:latin typeface="+mn-lt"/>
              </a:rPr>
              <a:t> </a:t>
            </a:r>
            <a:r>
              <a:rPr lang="fr-FR" altLang="fr-FR" sz="1800" dirty="0" err="1">
                <a:solidFill>
                  <a:srgbClr val="FF0000"/>
                </a:solidFill>
                <a:latin typeface="+mn-lt"/>
              </a:rPr>
              <a:t>performed</a:t>
            </a:r>
            <a:r>
              <a:rPr lang="fr-FR" altLang="fr-FR" sz="1800" dirty="0">
                <a:solidFill>
                  <a:srgbClr val="FFCC66"/>
                </a:solidFill>
                <a:latin typeface="+mn-lt"/>
              </a:rPr>
              <a:t>.</a:t>
            </a:r>
          </a:p>
        </p:txBody>
      </p:sp>
      <p:sp>
        <p:nvSpPr>
          <p:cNvPr id="9" name="Text Box 9"/>
          <p:cNvSpPr txBox="1">
            <a:spLocks noChangeArrowheads="1"/>
          </p:cNvSpPr>
          <p:nvPr/>
        </p:nvSpPr>
        <p:spPr bwMode="auto">
          <a:xfrm>
            <a:off x="5795963" y="1268413"/>
            <a:ext cx="3240087" cy="2682875"/>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buFontTx/>
              <a:buChar char="•"/>
              <a:defRPr/>
            </a:pPr>
            <a:r>
              <a:rPr lang="fr-FR" altLang="fr-FR" sz="2000" dirty="0">
                <a:latin typeface="Calibri" panose="020F0502020204030204" pitchFamily="34" charset="0"/>
              </a:rPr>
              <a:t> </a:t>
            </a:r>
            <a:r>
              <a:rPr lang="fr-FR" altLang="fr-FR" sz="2000" b="1" dirty="0">
                <a:latin typeface="Calibri" panose="020F0502020204030204" pitchFamily="34" charset="0"/>
              </a:rPr>
              <a:t>High but not </a:t>
            </a:r>
            <a:r>
              <a:rPr lang="fr-FR" altLang="fr-FR" sz="2000" b="1" dirty="0" err="1">
                <a:latin typeface="Calibri" panose="020F0502020204030204" pitchFamily="34" charset="0"/>
              </a:rPr>
              <a:t>critical</a:t>
            </a:r>
            <a:r>
              <a:rPr lang="fr-FR" altLang="fr-FR" sz="2000" b="1" dirty="0">
                <a:latin typeface="Calibri" panose="020F0502020204030204" pitchFamily="34" charset="0"/>
              </a:rPr>
              <a:t> </a:t>
            </a:r>
            <a:r>
              <a:rPr lang="fr-FR" altLang="fr-FR" sz="2000" b="1" dirty="0" err="1">
                <a:latin typeface="Calibri" panose="020F0502020204030204" pitchFamily="34" charset="0"/>
              </a:rPr>
              <a:t>salivary</a:t>
            </a:r>
            <a:r>
              <a:rPr lang="fr-FR" altLang="fr-FR" sz="2000" b="1" dirty="0">
                <a:latin typeface="Calibri" panose="020F0502020204030204" pitchFamily="34" charset="0"/>
              </a:rPr>
              <a:t> glands and </a:t>
            </a:r>
            <a:r>
              <a:rPr lang="fr-FR" altLang="fr-FR" sz="2000" b="1" dirty="0" err="1">
                <a:latin typeface="Calibri" panose="020F0502020204030204" pitchFamily="34" charset="0"/>
              </a:rPr>
              <a:t>kidneys</a:t>
            </a:r>
            <a:r>
              <a:rPr lang="fr-FR" altLang="fr-FR" sz="2000" dirty="0">
                <a:latin typeface="Calibri" panose="020F0502020204030204" pitchFamily="34" charset="0"/>
              </a:rPr>
              <a:t> </a:t>
            </a:r>
            <a:r>
              <a:rPr lang="fr-FR" altLang="fr-FR" sz="2000" dirty="0" err="1">
                <a:latin typeface="Calibri" panose="020F0502020204030204" pitchFamily="34" charset="0"/>
              </a:rPr>
              <a:t>absorbed</a:t>
            </a:r>
            <a:r>
              <a:rPr lang="fr-FR" altLang="fr-FR" sz="2000" dirty="0">
                <a:latin typeface="Calibri" panose="020F0502020204030204" pitchFamily="34" charset="0"/>
              </a:rPr>
              <a:t> doses </a:t>
            </a:r>
          </a:p>
          <a:p>
            <a:pPr>
              <a:spcBef>
                <a:spcPct val="50000"/>
              </a:spcBef>
              <a:buFontTx/>
              <a:buChar char="•"/>
              <a:defRPr/>
            </a:pPr>
            <a:r>
              <a:rPr lang="fr-FR" altLang="fr-FR" sz="2000" dirty="0">
                <a:latin typeface="Calibri" panose="020F0502020204030204" pitchFamily="34" charset="0"/>
              </a:rPr>
              <a:t> </a:t>
            </a:r>
            <a:r>
              <a:rPr lang="fr-FR" altLang="fr-FR" sz="2000" b="1" dirty="0" err="1">
                <a:latin typeface="Calibri" panose="020F0502020204030204" pitchFamily="34" charset="0"/>
              </a:rPr>
              <a:t>Tumour</a:t>
            </a:r>
            <a:r>
              <a:rPr lang="fr-FR" altLang="fr-FR" sz="2000" b="1" dirty="0">
                <a:latin typeface="Calibri" panose="020F0502020204030204" pitchFamily="34" charset="0"/>
              </a:rPr>
              <a:t>-to-</a:t>
            </a:r>
            <a:r>
              <a:rPr lang="fr-FR" altLang="fr-FR" sz="2000" b="1" dirty="0" err="1">
                <a:latin typeface="Calibri" panose="020F0502020204030204" pitchFamily="34" charset="0"/>
              </a:rPr>
              <a:t>kidney</a:t>
            </a:r>
            <a:r>
              <a:rPr lang="fr-FR" altLang="fr-FR" sz="2000" b="1" dirty="0">
                <a:latin typeface="Calibri" panose="020F0502020204030204" pitchFamily="34" charset="0"/>
              </a:rPr>
              <a:t> ratios</a:t>
            </a:r>
            <a:r>
              <a:rPr lang="fr-FR" altLang="fr-FR" sz="2000" dirty="0">
                <a:latin typeface="Calibri" panose="020F0502020204030204" pitchFamily="34" charset="0"/>
              </a:rPr>
              <a:t> comparable to </a:t>
            </a:r>
            <a:r>
              <a:rPr lang="fr-FR" altLang="fr-FR" sz="2000" dirty="0" err="1">
                <a:latin typeface="Calibri" panose="020F0502020204030204" pitchFamily="34" charset="0"/>
              </a:rPr>
              <a:t>those</a:t>
            </a:r>
            <a:r>
              <a:rPr lang="fr-FR" altLang="fr-FR" sz="2000" dirty="0">
                <a:latin typeface="Calibri" panose="020F0502020204030204" pitchFamily="34" charset="0"/>
              </a:rPr>
              <a:t> </a:t>
            </a:r>
            <a:r>
              <a:rPr lang="fr-FR" altLang="fr-FR" sz="2000" dirty="0" err="1">
                <a:latin typeface="Calibri" panose="020F0502020204030204" pitchFamily="34" charset="0"/>
              </a:rPr>
              <a:t>with</a:t>
            </a:r>
            <a:r>
              <a:rPr lang="fr-FR" altLang="fr-FR" sz="2000" dirty="0">
                <a:latin typeface="Calibri" panose="020F0502020204030204" pitchFamily="34" charset="0"/>
              </a:rPr>
              <a:t> RLT agents </a:t>
            </a:r>
            <a:r>
              <a:rPr lang="fr-FR" altLang="fr-FR" sz="2000" dirty="0" err="1">
                <a:latin typeface="Calibri" panose="020F0502020204030204" pitchFamily="34" charset="0"/>
              </a:rPr>
              <a:t>currently</a:t>
            </a:r>
            <a:r>
              <a:rPr lang="fr-FR" altLang="fr-FR" sz="2000" dirty="0">
                <a:latin typeface="Calibri" panose="020F0502020204030204" pitchFamily="34" charset="0"/>
              </a:rPr>
              <a:t> </a:t>
            </a:r>
            <a:r>
              <a:rPr lang="fr-FR" altLang="fr-FR" sz="2000" dirty="0" err="1">
                <a:latin typeface="Calibri" panose="020F0502020204030204" pitchFamily="34" charset="0"/>
              </a:rPr>
              <a:t>available</a:t>
            </a:r>
            <a:r>
              <a:rPr lang="fr-FR" altLang="fr-FR" sz="2000" dirty="0">
                <a:latin typeface="Calibri" panose="020F0502020204030204" pitchFamily="34" charset="0"/>
              </a:rPr>
              <a:t> for the </a:t>
            </a:r>
            <a:r>
              <a:rPr lang="fr-FR" altLang="fr-FR" sz="2000" dirty="0" err="1">
                <a:latin typeface="Calibri" panose="020F0502020204030204" pitchFamily="34" charset="0"/>
              </a:rPr>
              <a:t>treatment</a:t>
            </a:r>
            <a:r>
              <a:rPr lang="fr-FR" altLang="fr-FR" sz="2000" dirty="0">
                <a:latin typeface="Calibri" panose="020F0502020204030204" pitchFamily="34" charset="0"/>
              </a:rPr>
              <a:t> of </a:t>
            </a:r>
            <a:r>
              <a:rPr lang="fr-FR" altLang="fr-FR" sz="2000" dirty="0" err="1">
                <a:latin typeface="Calibri" panose="020F0502020204030204" pitchFamily="34" charset="0"/>
              </a:rPr>
              <a:t>NETs</a:t>
            </a:r>
            <a:r>
              <a:rPr lang="fr-FR" altLang="fr-FR" sz="2000" dirty="0">
                <a:latin typeface="Calibri" panose="020F0502020204030204" pitchFamily="34" charset="0"/>
              </a:rPr>
              <a:t>. </a:t>
            </a:r>
          </a:p>
        </p:txBody>
      </p:sp>
      <p:sp>
        <p:nvSpPr>
          <p:cNvPr id="10" name="Espace réservé du numéro de diapositive 3"/>
          <p:cNvSpPr>
            <a:spLocks noGrp="1"/>
          </p:cNvSpPr>
          <p:nvPr>
            <p:ph type="sldNum" sz="quarter" idx="10"/>
          </p:nvPr>
        </p:nvSpPr>
        <p:spPr bwMode="auto">
          <a:xfrm>
            <a:off x="6588125" y="6492875"/>
            <a:ext cx="2133600" cy="249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ts val="3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ts val="3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spcBef>
                <a:spcPct val="50000"/>
              </a:spcBef>
              <a:buFontTx/>
              <a:buNone/>
            </a:pPr>
            <a:fld id="{B97936B0-64C3-4942-9E6E-83CBD114E891}" type="slidenum">
              <a:rPr lang="en-GB" altLang="fr-FR" sz="1000" smtClean="0"/>
              <a:pPr>
                <a:spcBef>
                  <a:spcPct val="50000"/>
                </a:spcBef>
                <a:buFontTx/>
                <a:buNone/>
              </a:pPr>
              <a:t>10</a:t>
            </a:fld>
            <a:endParaRPr lang="en-GB" altLang="fr-FR" sz="1000" dirty="0"/>
          </a:p>
        </p:txBody>
      </p:sp>
      <p:sp>
        <p:nvSpPr>
          <p:cNvPr id="11" name="Text Box 9"/>
          <p:cNvSpPr txBox="1">
            <a:spLocks noChangeArrowheads="1"/>
          </p:cNvSpPr>
          <p:nvPr/>
        </p:nvSpPr>
        <p:spPr bwMode="auto">
          <a:xfrm>
            <a:off x="179389" y="5589240"/>
            <a:ext cx="8785100" cy="72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1pPr>
            <a:lvl2pPr marL="392113"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2pPr>
            <a:lvl3pPr marL="587375"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3pPr>
            <a:lvl4pPr marL="782638"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4pPr>
            <a:lvl5pPr marL="979488"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5pPr>
            <a:lvl6pPr marL="14366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6pPr>
            <a:lvl7pPr marL="18938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7pPr>
            <a:lvl8pPr marL="23510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8pPr>
            <a:lvl9pPr marL="28082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9pPr>
          </a:lstStyle>
          <a:p>
            <a:pPr eaLnBrk="1">
              <a:lnSpc>
                <a:spcPct val="93000"/>
              </a:lnSpc>
              <a:buClr>
                <a:srgbClr val="000000"/>
              </a:buClr>
              <a:buSzPct val="45000"/>
              <a:defRPr/>
            </a:pPr>
            <a:r>
              <a:rPr lang="en-GB" altLang="fr-FR" sz="1400" i="1" dirty="0" err="1">
                <a:solidFill>
                  <a:srgbClr val="002060"/>
                </a:solidFill>
                <a:latin typeface="+mn-lt"/>
              </a:rPr>
              <a:t>Weineisen</a:t>
            </a:r>
            <a:r>
              <a:rPr lang="en-GB" altLang="fr-FR" sz="1400" i="1" dirty="0">
                <a:solidFill>
                  <a:srgbClr val="002060"/>
                </a:solidFill>
                <a:latin typeface="+mn-lt"/>
              </a:rPr>
              <a:t> M et al. </a:t>
            </a:r>
            <a:r>
              <a:rPr lang="en-GB" altLang="fr-FR" sz="1400" i="1" baseline="30000" dirty="0">
                <a:solidFill>
                  <a:srgbClr val="002060"/>
                </a:solidFill>
                <a:latin typeface="+mn-lt"/>
              </a:rPr>
              <a:t>68</a:t>
            </a:r>
            <a:r>
              <a:rPr lang="en-GB" altLang="fr-FR" sz="1400" i="1" dirty="0">
                <a:solidFill>
                  <a:srgbClr val="002060"/>
                </a:solidFill>
                <a:latin typeface="+mn-lt"/>
              </a:rPr>
              <a:t>Ga- and </a:t>
            </a:r>
            <a:r>
              <a:rPr lang="en-GB" altLang="fr-FR" sz="1400" i="1" baseline="30000" dirty="0">
                <a:solidFill>
                  <a:srgbClr val="002060"/>
                </a:solidFill>
                <a:latin typeface="+mn-lt"/>
              </a:rPr>
              <a:t>177</a:t>
            </a:r>
            <a:r>
              <a:rPr lang="en-GB" altLang="fr-FR" sz="1400" i="1" dirty="0">
                <a:solidFill>
                  <a:srgbClr val="002060"/>
                </a:solidFill>
                <a:latin typeface="+mn-lt"/>
              </a:rPr>
              <a:t>Lu-Labeled PSMA I&amp;T: Optimization of a PSMA-Targeted </a:t>
            </a:r>
            <a:r>
              <a:rPr lang="en-GB" altLang="fr-FR" sz="1400" i="1" dirty="0" err="1">
                <a:solidFill>
                  <a:srgbClr val="002060"/>
                </a:solidFill>
                <a:latin typeface="+mn-lt"/>
              </a:rPr>
              <a:t>Theranostic</a:t>
            </a:r>
            <a:r>
              <a:rPr lang="en-GB" altLang="fr-FR" sz="1400" i="1" dirty="0">
                <a:solidFill>
                  <a:srgbClr val="002060"/>
                </a:solidFill>
                <a:latin typeface="+mn-lt"/>
              </a:rPr>
              <a:t> Concept and First Proof-of-Concept Human Studies. J </a:t>
            </a:r>
            <a:r>
              <a:rPr lang="en-GB" altLang="fr-FR" sz="1400" i="1" dirty="0" err="1">
                <a:solidFill>
                  <a:srgbClr val="002060"/>
                </a:solidFill>
                <a:latin typeface="+mn-lt"/>
              </a:rPr>
              <a:t>Nucl</a:t>
            </a:r>
            <a:r>
              <a:rPr lang="en-GB" altLang="fr-FR" sz="1400" i="1" dirty="0">
                <a:solidFill>
                  <a:srgbClr val="002060"/>
                </a:solidFill>
                <a:latin typeface="+mn-lt"/>
              </a:rPr>
              <a:t> Med. 2015, 56:1169-76.</a:t>
            </a:r>
          </a:p>
        </p:txBody>
      </p:sp>
    </p:spTree>
    <p:extLst>
      <p:ext uri="{BB962C8B-B14F-4D97-AF65-F5344CB8AC3E}">
        <p14:creationId xmlns:p14="http://schemas.microsoft.com/office/powerpoint/2010/main" val="34983313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7" descr="Capture7"/>
          <p:cNvPicPr>
            <a:picLocks noChangeAspect="1" noChangeArrowheads="1"/>
          </p:cNvPicPr>
          <p:nvPr/>
        </p:nvPicPr>
        <p:blipFill>
          <a:blip r:embed="rId3" cstate="print">
            <a:extLst>
              <a:ext uri="{28A0092B-C50C-407E-A947-70E740481C1C}">
                <a14:useLocalDpi xmlns:a14="http://schemas.microsoft.com/office/drawing/2010/main" val="0"/>
              </a:ext>
            </a:extLst>
          </a:blip>
          <a:srcRect l="2681" t="5807" r="504" b="4324"/>
          <a:stretch>
            <a:fillRect/>
          </a:stretch>
        </p:blipFill>
        <p:spPr bwMode="auto">
          <a:xfrm>
            <a:off x="179512" y="3645024"/>
            <a:ext cx="7239989" cy="23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Rectangle 9"/>
          <p:cNvSpPr>
            <a:spLocks noGrp="1"/>
          </p:cNvSpPr>
          <p:nvPr>
            <p:ph type="title"/>
          </p:nvPr>
        </p:nvSpPr>
        <p:spPr>
          <a:xfrm>
            <a:off x="457200" y="274638"/>
            <a:ext cx="8362950" cy="993775"/>
          </a:xfrm>
          <a:noFill/>
        </p:spPr>
        <p:txBody>
          <a:bodyPr/>
          <a:lstStyle/>
          <a:p>
            <a:r>
              <a:rPr lang="fr-FR" altLang="fr-FR"/>
              <a:t>PSMA ligands in prostate cancer</a:t>
            </a:r>
          </a:p>
        </p:txBody>
      </p:sp>
      <p:sp>
        <p:nvSpPr>
          <p:cNvPr id="6" name="Espace réservé du numéro de diapositive 3"/>
          <p:cNvSpPr>
            <a:spLocks noGrp="1"/>
          </p:cNvSpPr>
          <p:nvPr>
            <p:ph type="sldNum" sz="quarter" idx="10"/>
          </p:nvPr>
        </p:nvSpPr>
        <p:spPr bwMode="auto">
          <a:xfrm>
            <a:off x="6588125" y="6492875"/>
            <a:ext cx="2133600" cy="249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ts val="3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ts val="3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spcBef>
                <a:spcPct val="50000"/>
              </a:spcBef>
              <a:buFontTx/>
              <a:buNone/>
            </a:pPr>
            <a:fld id="{B97936B0-64C3-4942-9E6E-83CBD114E891}" type="slidenum">
              <a:rPr lang="en-GB" altLang="fr-FR" sz="1000" smtClean="0"/>
              <a:pPr>
                <a:spcBef>
                  <a:spcPct val="50000"/>
                </a:spcBef>
                <a:buFontTx/>
                <a:buNone/>
              </a:pPr>
              <a:t>11</a:t>
            </a:fld>
            <a:endParaRPr lang="en-GB" altLang="fr-FR" sz="1000" dirty="0"/>
          </a:p>
        </p:txBody>
      </p:sp>
      <p:pic>
        <p:nvPicPr>
          <p:cNvPr id="116738" name="Picture 5" descr="Capture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179" r="11"/>
          <a:stretch/>
        </p:blipFill>
        <p:spPr bwMode="auto">
          <a:xfrm>
            <a:off x="4644008" y="1178715"/>
            <a:ext cx="4320082" cy="333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323528" y="1958565"/>
            <a:ext cx="3960515" cy="954107"/>
          </a:xfrm>
          <a:prstGeom prst="rect">
            <a:avLst/>
          </a:prstGeom>
          <a:noFill/>
        </p:spPr>
        <p:txBody>
          <a:bodyPr wrap="square" rtlCol="0">
            <a:spAutoFit/>
          </a:bodyPr>
          <a:lstStyle/>
          <a:p>
            <a:r>
              <a:rPr lang="fr-FR" sz="1400" i="1" dirty="0" err="1">
                <a:solidFill>
                  <a:srgbClr val="002060"/>
                </a:solidFill>
                <a:latin typeface="+mn-lt"/>
              </a:rPr>
              <a:t>Delker</a:t>
            </a:r>
            <a:r>
              <a:rPr lang="fr-FR" sz="1400" i="1" dirty="0">
                <a:solidFill>
                  <a:srgbClr val="002060"/>
                </a:solidFill>
                <a:latin typeface="+mn-lt"/>
              </a:rPr>
              <a:t> A et al. </a:t>
            </a:r>
            <a:r>
              <a:rPr lang="fr-FR" sz="1400" i="1" dirty="0" err="1">
                <a:solidFill>
                  <a:srgbClr val="002060"/>
                </a:solidFill>
                <a:latin typeface="+mn-lt"/>
              </a:rPr>
              <a:t>Dosimetry</a:t>
            </a:r>
            <a:r>
              <a:rPr lang="fr-FR" sz="1400" i="1" dirty="0">
                <a:solidFill>
                  <a:srgbClr val="002060"/>
                </a:solidFill>
                <a:latin typeface="+mn-lt"/>
              </a:rPr>
              <a:t> for </a:t>
            </a:r>
            <a:r>
              <a:rPr lang="fr-FR" sz="1400" i="1" baseline="30000" dirty="0">
                <a:solidFill>
                  <a:srgbClr val="002060"/>
                </a:solidFill>
                <a:latin typeface="+mn-lt"/>
              </a:rPr>
              <a:t>177</a:t>
            </a:r>
            <a:r>
              <a:rPr lang="fr-FR" sz="1400" i="1" dirty="0">
                <a:solidFill>
                  <a:srgbClr val="002060"/>
                </a:solidFill>
                <a:latin typeface="+mn-lt"/>
              </a:rPr>
              <a:t>Lu-DKFZ-PSMA-617: a new </a:t>
            </a:r>
            <a:r>
              <a:rPr lang="fr-FR" sz="1400" i="1" dirty="0" err="1">
                <a:solidFill>
                  <a:srgbClr val="002060"/>
                </a:solidFill>
                <a:latin typeface="+mn-lt"/>
              </a:rPr>
              <a:t>radiopharmaceutical</a:t>
            </a:r>
            <a:r>
              <a:rPr lang="fr-FR" sz="1400" i="1" dirty="0">
                <a:solidFill>
                  <a:srgbClr val="002060"/>
                </a:solidFill>
                <a:latin typeface="+mn-lt"/>
              </a:rPr>
              <a:t> for the </a:t>
            </a:r>
            <a:r>
              <a:rPr lang="fr-FR" sz="1400" i="1" dirty="0" err="1">
                <a:solidFill>
                  <a:srgbClr val="002060"/>
                </a:solidFill>
                <a:latin typeface="+mn-lt"/>
              </a:rPr>
              <a:t>treatment</a:t>
            </a:r>
            <a:r>
              <a:rPr lang="fr-FR" sz="1400" i="1" dirty="0">
                <a:solidFill>
                  <a:srgbClr val="002060"/>
                </a:solidFill>
                <a:latin typeface="+mn-lt"/>
              </a:rPr>
              <a:t> of </a:t>
            </a:r>
            <a:r>
              <a:rPr lang="fr-FR" sz="1400" i="1" dirty="0" err="1">
                <a:solidFill>
                  <a:srgbClr val="002060"/>
                </a:solidFill>
                <a:latin typeface="+mn-lt"/>
              </a:rPr>
              <a:t>metastatic</a:t>
            </a:r>
            <a:r>
              <a:rPr lang="fr-FR" sz="1400" i="1" dirty="0">
                <a:solidFill>
                  <a:srgbClr val="002060"/>
                </a:solidFill>
                <a:latin typeface="+mn-lt"/>
              </a:rPr>
              <a:t> prostate cancer. </a:t>
            </a:r>
            <a:r>
              <a:rPr lang="fr-FR" sz="1400" i="1" dirty="0" err="1">
                <a:solidFill>
                  <a:srgbClr val="002060"/>
                </a:solidFill>
                <a:latin typeface="+mn-lt"/>
              </a:rPr>
              <a:t>Eur</a:t>
            </a:r>
            <a:r>
              <a:rPr lang="fr-FR" sz="1400" i="1" dirty="0">
                <a:solidFill>
                  <a:srgbClr val="002060"/>
                </a:solidFill>
                <a:latin typeface="+mn-lt"/>
              </a:rPr>
              <a:t> J </a:t>
            </a:r>
            <a:r>
              <a:rPr lang="fr-FR" sz="1400" i="1" dirty="0" err="1">
                <a:solidFill>
                  <a:srgbClr val="002060"/>
                </a:solidFill>
                <a:latin typeface="+mn-lt"/>
              </a:rPr>
              <a:t>Nucl</a:t>
            </a:r>
            <a:r>
              <a:rPr lang="fr-FR" sz="1400" i="1" dirty="0">
                <a:solidFill>
                  <a:srgbClr val="002060"/>
                </a:solidFill>
                <a:latin typeface="+mn-lt"/>
              </a:rPr>
              <a:t> Med Mol Imaging. 2016, 43:42-51.</a:t>
            </a:r>
          </a:p>
        </p:txBody>
      </p:sp>
    </p:spTree>
    <p:extLst>
      <p:ext uri="{BB962C8B-B14F-4D97-AF65-F5344CB8AC3E}">
        <p14:creationId xmlns:p14="http://schemas.microsoft.com/office/powerpoint/2010/main" val="907160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Lu-177 PSMA</a:t>
            </a:r>
            <a:br>
              <a:rPr lang="en-GB" dirty="0"/>
            </a:br>
            <a:r>
              <a:rPr lang="en-GB" dirty="0" err="1"/>
              <a:t>Kulkarni</a:t>
            </a:r>
            <a:r>
              <a:rPr lang="en-GB" dirty="0"/>
              <a:t> et al JNM 2014 </a:t>
            </a:r>
          </a:p>
        </p:txBody>
      </p:sp>
      <p:sp>
        <p:nvSpPr>
          <p:cNvPr id="3" name="Content Placeholder 2"/>
          <p:cNvSpPr>
            <a:spLocks noGrp="1"/>
          </p:cNvSpPr>
          <p:nvPr>
            <p:ph idx="1"/>
          </p:nvPr>
        </p:nvSpPr>
        <p:spPr/>
        <p:txBody>
          <a:bodyPr>
            <a:normAutofit/>
          </a:bodyPr>
          <a:lstStyle/>
          <a:p>
            <a:r>
              <a:rPr lang="en-GB" dirty="0"/>
              <a:t>Based at Bad </a:t>
            </a:r>
            <a:r>
              <a:rPr lang="en-GB" dirty="0" err="1"/>
              <a:t>Berka</a:t>
            </a:r>
            <a:r>
              <a:rPr lang="en-GB" dirty="0"/>
              <a:t> </a:t>
            </a:r>
          </a:p>
          <a:p>
            <a:r>
              <a:rPr lang="en-GB" dirty="0"/>
              <a:t>Used Lu-177 PSMA TUM1</a:t>
            </a:r>
          </a:p>
          <a:p>
            <a:r>
              <a:rPr lang="en-GB" dirty="0"/>
              <a:t>6 patients with metastatic prostate cancer</a:t>
            </a:r>
          </a:p>
          <a:p>
            <a:r>
              <a:rPr lang="en-GB" dirty="0"/>
              <a:t>All positive on Ga-68 PSMA imaging </a:t>
            </a:r>
          </a:p>
          <a:p>
            <a:r>
              <a:rPr lang="en-GB" dirty="0"/>
              <a:t>Single treatment of 6GBq Lu-177 PSMA</a:t>
            </a:r>
          </a:p>
          <a:p>
            <a:r>
              <a:rPr lang="en-GB" dirty="0"/>
              <a:t>Well tolerated </a:t>
            </a:r>
          </a:p>
          <a:p>
            <a:r>
              <a:rPr lang="en-GB" dirty="0"/>
              <a:t>2 patients had formal PR</a:t>
            </a:r>
          </a:p>
          <a:p>
            <a:r>
              <a:rPr lang="en-GB" dirty="0"/>
              <a:t>Some progression of bone </a:t>
            </a:r>
            <a:r>
              <a:rPr lang="en-GB" dirty="0" err="1"/>
              <a:t>mets</a:t>
            </a:r>
            <a:r>
              <a:rPr lang="en-GB" dirty="0"/>
              <a:t> </a:t>
            </a:r>
          </a:p>
        </p:txBody>
      </p:sp>
    </p:spTree>
    <p:extLst>
      <p:ext uri="{BB962C8B-B14F-4D97-AF65-F5344CB8AC3E}">
        <p14:creationId xmlns:p14="http://schemas.microsoft.com/office/powerpoint/2010/main" val="2122572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Response to Lu-177 617PSMA</a:t>
            </a:r>
            <a:br>
              <a:rPr lang="en-GB" dirty="0"/>
            </a:br>
            <a:r>
              <a:rPr lang="en-GB" dirty="0" err="1"/>
              <a:t>Ferdinandas</a:t>
            </a:r>
            <a:r>
              <a:rPr lang="en-GB" dirty="0"/>
              <a:t> et al JNM 2016 </a:t>
            </a:r>
          </a:p>
        </p:txBody>
      </p:sp>
      <p:sp>
        <p:nvSpPr>
          <p:cNvPr id="3" name="Content Placeholder 2"/>
          <p:cNvSpPr>
            <a:spLocks noGrp="1"/>
          </p:cNvSpPr>
          <p:nvPr>
            <p:ph idx="1"/>
          </p:nvPr>
        </p:nvSpPr>
        <p:spPr/>
        <p:txBody>
          <a:bodyPr/>
          <a:lstStyle/>
          <a:p>
            <a:r>
              <a:rPr lang="en-GB" dirty="0" err="1"/>
              <a:t>Reviwed</a:t>
            </a:r>
            <a:r>
              <a:rPr lang="en-GB" dirty="0"/>
              <a:t> Lu-177 PSMA therapy in 40 patients </a:t>
            </a:r>
          </a:p>
          <a:p>
            <a:r>
              <a:rPr lang="en-GB" dirty="0"/>
              <a:t>All had metastatic </a:t>
            </a:r>
            <a:r>
              <a:rPr lang="en-GB" dirty="0" err="1"/>
              <a:t>CaP</a:t>
            </a:r>
            <a:r>
              <a:rPr lang="en-GB" dirty="0"/>
              <a:t> and failed hormonal/chemo therapy</a:t>
            </a:r>
          </a:p>
          <a:p>
            <a:r>
              <a:rPr lang="en-GB" dirty="0"/>
              <a:t>Predictors of poor prognosis </a:t>
            </a:r>
          </a:p>
          <a:p>
            <a:pPr lvl="1"/>
            <a:r>
              <a:rPr lang="en-GB" dirty="0"/>
              <a:t>Young age</a:t>
            </a:r>
          </a:p>
          <a:p>
            <a:pPr lvl="1"/>
            <a:r>
              <a:rPr lang="en-GB" dirty="0"/>
              <a:t>High PSA, </a:t>
            </a:r>
            <a:r>
              <a:rPr lang="en-GB" dirty="0" err="1"/>
              <a:t>gGT</a:t>
            </a:r>
            <a:r>
              <a:rPr lang="en-GB" dirty="0"/>
              <a:t>, CRP, </a:t>
            </a:r>
            <a:r>
              <a:rPr lang="en-GB" dirty="0" err="1"/>
              <a:t>Pt</a:t>
            </a:r>
            <a:r>
              <a:rPr lang="en-GB" dirty="0"/>
              <a:t> count</a:t>
            </a:r>
          </a:p>
          <a:p>
            <a:pPr lvl="1"/>
            <a:r>
              <a:rPr lang="en-GB" dirty="0"/>
              <a:t>High Gleason score </a:t>
            </a:r>
          </a:p>
          <a:p>
            <a:pPr lvl="1"/>
            <a:r>
              <a:rPr lang="en-GB" dirty="0"/>
              <a:t>Need for continued pain relief </a:t>
            </a:r>
          </a:p>
          <a:p>
            <a:pPr lvl="1"/>
            <a:endParaRPr lang="en-GB" dirty="0"/>
          </a:p>
          <a:p>
            <a:pPr lvl="1"/>
            <a:r>
              <a:rPr lang="en-GB" dirty="0"/>
              <a:t>Other authors note liver </a:t>
            </a:r>
            <a:r>
              <a:rPr lang="en-GB" dirty="0" err="1"/>
              <a:t>mets</a:t>
            </a:r>
            <a:r>
              <a:rPr lang="en-GB" dirty="0"/>
              <a:t> are a poor prognostic sign</a:t>
            </a:r>
          </a:p>
        </p:txBody>
      </p:sp>
    </p:spTree>
    <p:extLst>
      <p:ext uri="{BB962C8B-B14F-4D97-AF65-F5344CB8AC3E}">
        <p14:creationId xmlns:p14="http://schemas.microsoft.com/office/powerpoint/2010/main" val="2953346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Response </a:t>
            </a:r>
            <a:r>
              <a:rPr lang="en-GB" dirty="0" err="1"/>
              <a:t>vs</a:t>
            </a:r>
            <a:r>
              <a:rPr lang="en-GB" dirty="0"/>
              <a:t> age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7" y="1427178"/>
            <a:ext cx="6131559" cy="3874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08104" y="5877272"/>
            <a:ext cx="2520280" cy="646331"/>
          </a:xfrm>
          <a:prstGeom prst="rect">
            <a:avLst/>
          </a:prstGeom>
          <a:noFill/>
        </p:spPr>
        <p:txBody>
          <a:bodyPr wrap="square" rtlCol="0">
            <a:spAutoFit/>
          </a:bodyPr>
          <a:lstStyle/>
          <a:p>
            <a:r>
              <a:rPr lang="en-GB" dirty="0" err="1"/>
              <a:t>Ferdinandas</a:t>
            </a:r>
            <a:r>
              <a:rPr lang="en-GB" dirty="0"/>
              <a:t> et al JNM 2016 </a:t>
            </a:r>
          </a:p>
        </p:txBody>
      </p:sp>
    </p:spTree>
    <p:extLst>
      <p:ext uri="{BB962C8B-B14F-4D97-AF65-F5344CB8AC3E}">
        <p14:creationId xmlns:p14="http://schemas.microsoft.com/office/powerpoint/2010/main" val="1446428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Safety and Efficacy of Ga-68 PSMA</a:t>
            </a:r>
            <a:br>
              <a:rPr lang="en-GB" dirty="0"/>
            </a:br>
            <a:r>
              <a:rPr lang="en-GB" dirty="0"/>
              <a:t>Baum et al JNM 2016 </a:t>
            </a:r>
          </a:p>
        </p:txBody>
      </p:sp>
      <p:sp>
        <p:nvSpPr>
          <p:cNvPr id="4" name="Content Placeholder 3"/>
          <p:cNvSpPr>
            <a:spLocks noGrp="1"/>
          </p:cNvSpPr>
          <p:nvPr>
            <p:ph sz="half" idx="1"/>
          </p:nvPr>
        </p:nvSpPr>
        <p:spPr/>
        <p:txBody>
          <a:bodyPr>
            <a:normAutofit fontScale="92500" lnSpcReduction="10000"/>
          </a:bodyPr>
          <a:lstStyle/>
          <a:p>
            <a:r>
              <a:rPr lang="en-GB" dirty="0" err="1"/>
              <a:t>Dosimetry</a:t>
            </a:r>
            <a:r>
              <a:rPr lang="en-GB" dirty="0"/>
              <a:t> of first 30 patients treated</a:t>
            </a:r>
          </a:p>
          <a:p>
            <a:r>
              <a:rPr lang="en-GB" dirty="0"/>
              <a:t>Low level of side effects though dry mouth in 2/30</a:t>
            </a:r>
          </a:p>
          <a:p>
            <a:r>
              <a:rPr lang="en-GB" dirty="0"/>
              <a:t>Highest radiation dose to parotid glands, then kidneys </a:t>
            </a:r>
          </a:p>
          <a:p>
            <a:r>
              <a:rPr lang="en-GB" dirty="0"/>
              <a:t>No bone marrow toxicity seen </a:t>
            </a:r>
          </a:p>
        </p:txBody>
      </p:sp>
      <p:sp>
        <p:nvSpPr>
          <p:cNvPr id="2" name="Content Placeholder 1">
            <a:extLst>
              <a:ext uri="{FF2B5EF4-FFF2-40B4-BE49-F238E27FC236}">
                <a16:creationId xmlns:a16="http://schemas.microsoft.com/office/drawing/2014/main" id="{BB8E6EAE-4264-BA32-80DB-70EE2A3B395A}"/>
              </a:ext>
            </a:extLst>
          </p:cNvPr>
          <p:cNvSpPr>
            <a:spLocks noGrp="1"/>
          </p:cNvSpPr>
          <p:nvPr>
            <p:ph sz="half" idx="2"/>
          </p:nvPr>
        </p:nvSpPr>
        <p:spPr/>
        <p:txBody>
          <a:bodyPr>
            <a:normAutofit fontScale="92500" lnSpcReduction="10000"/>
          </a:bodyPr>
          <a:lstStyle/>
          <a:p>
            <a:r>
              <a:rPr lang="en-GB" dirty="0"/>
              <a:t>80% of patients saw a reduction in PSA</a:t>
            </a:r>
          </a:p>
          <a:p>
            <a:r>
              <a:rPr lang="en-GB" dirty="0"/>
              <a:t>Radiological partial response in 30%</a:t>
            </a:r>
          </a:p>
          <a:p>
            <a:r>
              <a:rPr lang="en-GB" dirty="0"/>
              <a:t>Of those with bone pain some pain relief in 33%</a:t>
            </a:r>
          </a:p>
          <a:p>
            <a:r>
              <a:rPr lang="en-GB" dirty="0"/>
              <a:t>Therapy can be repeated at 6 week intervals</a:t>
            </a:r>
          </a:p>
          <a:p>
            <a:r>
              <a:rPr lang="en-GB" dirty="0"/>
              <a:t>Median PFS was 13 months, Mean OS not reached but &gt;28 months </a:t>
            </a:r>
          </a:p>
          <a:p>
            <a:endParaRPr lang="en-GB" dirty="0"/>
          </a:p>
        </p:txBody>
      </p:sp>
    </p:spTree>
    <p:extLst>
      <p:ext uri="{BB962C8B-B14F-4D97-AF65-F5344CB8AC3E}">
        <p14:creationId xmlns:p14="http://schemas.microsoft.com/office/powerpoint/2010/main" val="2022644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Response Baum et al JNM 2016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274428"/>
            <a:ext cx="419100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15616" y="5179678"/>
            <a:ext cx="6696744" cy="1477328"/>
          </a:xfrm>
          <a:prstGeom prst="rect">
            <a:avLst/>
          </a:prstGeom>
          <a:noFill/>
        </p:spPr>
        <p:txBody>
          <a:bodyPr wrap="square" rtlCol="0">
            <a:spAutoFit/>
          </a:bodyPr>
          <a:lstStyle/>
          <a:p>
            <a:r>
              <a:rPr lang="en-GB" dirty="0"/>
              <a:t>70-y-old patient with PSMA-avid lymph node metastases on </a:t>
            </a:r>
            <a:r>
              <a:rPr lang="en-GB" baseline="30000" dirty="0"/>
              <a:t>68</a:t>
            </a:r>
            <a:r>
              <a:rPr lang="en-GB" dirty="0"/>
              <a:t>Ga-PSMA PET/CT before therapy (A) and on </a:t>
            </a:r>
            <a:r>
              <a:rPr lang="en-GB" baseline="30000" dirty="0"/>
              <a:t>177</a:t>
            </a:r>
            <a:r>
              <a:rPr lang="en-GB" dirty="0"/>
              <a:t>Lu-PSMA scintigraphy after first PSMA RLT (B), with remarkable reduction in uptake after second PSMA RLT (C). Results were consistent with excellent therapy response. </a:t>
            </a:r>
          </a:p>
        </p:txBody>
      </p:sp>
    </p:spTree>
    <p:extLst>
      <p:ext uri="{BB962C8B-B14F-4D97-AF65-F5344CB8AC3E}">
        <p14:creationId xmlns:p14="http://schemas.microsoft.com/office/powerpoint/2010/main" val="1153196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Safety Baum at al JNM 2016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87715"/>
            <a:ext cx="5256584" cy="334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051720" y="5517232"/>
            <a:ext cx="5040560" cy="923330"/>
          </a:xfrm>
          <a:prstGeom prst="rect">
            <a:avLst/>
          </a:prstGeom>
          <a:noFill/>
        </p:spPr>
        <p:txBody>
          <a:bodyPr wrap="square" rtlCol="0">
            <a:spAutoFit/>
          </a:bodyPr>
          <a:lstStyle/>
          <a:p>
            <a:r>
              <a:rPr lang="en-GB" dirty="0"/>
              <a:t>Comparison of median laboratory parameters before and after PSMA RLT, revealing no significant </a:t>
            </a:r>
            <a:r>
              <a:rPr lang="en-GB" dirty="0" err="1"/>
              <a:t>hematotoxicity</a:t>
            </a:r>
            <a:r>
              <a:rPr lang="en-GB" dirty="0"/>
              <a:t> or nephrotoxicity.</a:t>
            </a:r>
          </a:p>
        </p:txBody>
      </p:sp>
    </p:spTree>
    <p:extLst>
      <p:ext uri="{BB962C8B-B14F-4D97-AF65-F5344CB8AC3E}">
        <p14:creationId xmlns:p14="http://schemas.microsoft.com/office/powerpoint/2010/main" val="1198497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F4FA8-7A40-40A2-BF46-60C59F955F8C}"/>
              </a:ext>
            </a:extLst>
          </p:cNvPr>
          <p:cNvSpPr>
            <a:spLocks noGrp="1"/>
          </p:cNvSpPr>
          <p:nvPr>
            <p:ph type="title"/>
          </p:nvPr>
        </p:nvSpPr>
        <p:spPr/>
        <p:txBody>
          <a:bodyPr/>
          <a:lstStyle/>
          <a:p>
            <a:r>
              <a:rPr lang="en-GB" dirty="0" err="1"/>
              <a:t>TheraP</a:t>
            </a:r>
            <a:r>
              <a:rPr lang="en-GB" dirty="0"/>
              <a:t> trial </a:t>
            </a:r>
          </a:p>
        </p:txBody>
      </p:sp>
      <p:sp>
        <p:nvSpPr>
          <p:cNvPr id="3" name="Content Placeholder 2">
            <a:extLst>
              <a:ext uri="{FF2B5EF4-FFF2-40B4-BE49-F238E27FC236}">
                <a16:creationId xmlns:a16="http://schemas.microsoft.com/office/drawing/2014/main" id="{6F566C6D-79AE-471D-8FF6-36D264865C38}"/>
              </a:ext>
            </a:extLst>
          </p:cNvPr>
          <p:cNvSpPr>
            <a:spLocks noGrp="1"/>
          </p:cNvSpPr>
          <p:nvPr>
            <p:ph idx="1"/>
          </p:nvPr>
        </p:nvSpPr>
        <p:spPr/>
        <p:txBody>
          <a:bodyPr>
            <a:normAutofit lnSpcReduction="10000"/>
          </a:bodyPr>
          <a:lstStyle/>
          <a:p>
            <a:r>
              <a:rPr lang="en-GB" dirty="0"/>
              <a:t>Phase II multi-centre open label trial</a:t>
            </a:r>
          </a:p>
          <a:p>
            <a:r>
              <a:rPr lang="en-GB" dirty="0"/>
              <a:t>Comparing Lu-177 PSMA vs </a:t>
            </a:r>
            <a:r>
              <a:rPr lang="en-GB" dirty="0" err="1"/>
              <a:t>carbitaxel</a:t>
            </a:r>
            <a:r>
              <a:rPr lang="en-GB" dirty="0"/>
              <a:t> in patients with metastatic prostate cancer who failed endocrine and 1</a:t>
            </a:r>
            <a:r>
              <a:rPr lang="en-GB" baseline="30000" dirty="0"/>
              <a:t>st</a:t>
            </a:r>
            <a:r>
              <a:rPr lang="en-GB" dirty="0"/>
              <a:t> line chemotherapy</a:t>
            </a:r>
          </a:p>
          <a:p>
            <a:r>
              <a:rPr lang="en-GB" dirty="0"/>
              <a:t>Lu-177 PSMA given at rate of 7.4GBq x4 6 weeks apart</a:t>
            </a:r>
          </a:p>
          <a:p>
            <a:r>
              <a:rPr lang="en-GB" dirty="0" err="1"/>
              <a:t>Carbitaxel</a:t>
            </a:r>
            <a:r>
              <a:rPr lang="en-GB" dirty="0"/>
              <a:t> 20mg/m</a:t>
            </a:r>
            <a:r>
              <a:rPr lang="en-GB" baseline="30000" dirty="0"/>
              <a:t>2</a:t>
            </a:r>
            <a:r>
              <a:rPr lang="en-GB" dirty="0"/>
              <a:t> x10 every 3 weeks</a:t>
            </a:r>
          </a:p>
          <a:p>
            <a:r>
              <a:rPr lang="en-GB" dirty="0"/>
              <a:t>Response defined as drop on PSA of &gt;50%</a:t>
            </a:r>
          </a:p>
          <a:p>
            <a:r>
              <a:rPr lang="en-GB" dirty="0"/>
              <a:t>Patients excluded in FDG+PSMA- lesions</a:t>
            </a:r>
          </a:p>
          <a:p>
            <a:r>
              <a:rPr lang="en-GB" dirty="0"/>
              <a:t>Published by </a:t>
            </a:r>
            <a:r>
              <a:rPr lang="en-GB" dirty="0" err="1"/>
              <a:t>Hofman</a:t>
            </a:r>
            <a:r>
              <a:rPr lang="en-GB" dirty="0"/>
              <a:t> et al Lancet 2021</a:t>
            </a:r>
          </a:p>
        </p:txBody>
      </p:sp>
    </p:spTree>
    <p:extLst>
      <p:ext uri="{BB962C8B-B14F-4D97-AF65-F5344CB8AC3E}">
        <p14:creationId xmlns:p14="http://schemas.microsoft.com/office/powerpoint/2010/main" val="2052471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3BB9B-3459-467D-9B19-49457109D660}"/>
              </a:ext>
            </a:extLst>
          </p:cNvPr>
          <p:cNvSpPr>
            <a:spLocks noGrp="1"/>
          </p:cNvSpPr>
          <p:nvPr>
            <p:ph type="title"/>
          </p:nvPr>
        </p:nvSpPr>
        <p:spPr/>
        <p:txBody>
          <a:bodyPr/>
          <a:lstStyle/>
          <a:p>
            <a:r>
              <a:rPr lang="en-GB" dirty="0" err="1"/>
              <a:t>TheraP</a:t>
            </a:r>
            <a:r>
              <a:rPr lang="en-GB" dirty="0"/>
              <a:t> methodology </a:t>
            </a:r>
          </a:p>
        </p:txBody>
      </p:sp>
      <p:sp>
        <p:nvSpPr>
          <p:cNvPr id="5" name="Rectangle: Rounded Corners 4">
            <a:extLst>
              <a:ext uri="{FF2B5EF4-FFF2-40B4-BE49-F238E27FC236}">
                <a16:creationId xmlns:a16="http://schemas.microsoft.com/office/drawing/2014/main" id="{9F090C61-04D6-4FB6-B4B3-6DF689A32F47}"/>
              </a:ext>
            </a:extLst>
          </p:cNvPr>
          <p:cNvSpPr/>
          <p:nvPr/>
        </p:nvSpPr>
        <p:spPr>
          <a:xfrm>
            <a:off x="477729" y="2831977"/>
            <a:ext cx="2025773" cy="179328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945E7FA-713B-41C1-B50C-2182D5BD05D1}"/>
              </a:ext>
            </a:extLst>
          </p:cNvPr>
          <p:cNvSpPr/>
          <p:nvPr/>
        </p:nvSpPr>
        <p:spPr>
          <a:xfrm>
            <a:off x="3559113" y="2831977"/>
            <a:ext cx="2025773" cy="1793289"/>
          </a:xfrm>
          <a:prstGeom prst="roundRect">
            <a:avLst/>
          </a:prstGeom>
          <a:solidFill>
            <a:schemeClr val="accent6">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FED4F92-ECD5-4A53-8936-8E9F533A7A3D}"/>
              </a:ext>
            </a:extLst>
          </p:cNvPr>
          <p:cNvSpPr/>
          <p:nvPr/>
        </p:nvSpPr>
        <p:spPr>
          <a:xfrm>
            <a:off x="6338658" y="1413759"/>
            <a:ext cx="2025773" cy="1793289"/>
          </a:xfrm>
          <a:prstGeom prst="roundRect">
            <a:avLst/>
          </a:prstGeom>
          <a:solidFill>
            <a:schemeClr val="accent2">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6688C2B4-8CA1-4B46-89DE-C74A74AADA0F}"/>
              </a:ext>
            </a:extLst>
          </p:cNvPr>
          <p:cNvSpPr/>
          <p:nvPr/>
        </p:nvSpPr>
        <p:spPr>
          <a:xfrm>
            <a:off x="6338657" y="4255681"/>
            <a:ext cx="2025773" cy="1793289"/>
          </a:xfrm>
          <a:prstGeom prst="roundRect">
            <a:avLst/>
          </a:prstGeom>
          <a:solidFill>
            <a:schemeClr val="accent1">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F29DE4F-078D-4C4B-9E12-8D58BD70EED4}"/>
              </a:ext>
            </a:extLst>
          </p:cNvPr>
          <p:cNvSpPr txBox="1"/>
          <p:nvPr/>
        </p:nvSpPr>
        <p:spPr>
          <a:xfrm>
            <a:off x="745724" y="3053918"/>
            <a:ext cx="1553593" cy="1477328"/>
          </a:xfrm>
          <a:prstGeom prst="rect">
            <a:avLst/>
          </a:prstGeom>
          <a:noFill/>
        </p:spPr>
        <p:txBody>
          <a:bodyPr wrap="square" rtlCol="0">
            <a:spAutoFit/>
          </a:bodyPr>
          <a:lstStyle/>
          <a:p>
            <a:r>
              <a:rPr lang="en-GB" dirty="0"/>
              <a:t>291 men with known metastatic Ca Prostate entered</a:t>
            </a:r>
          </a:p>
        </p:txBody>
      </p:sp>
      <p:sp>
        <p:nvSpPr>
          <p:cNvPr id="12" name="Arrow: Right 11">
            <a:extLst>
              <a:ext uri="{FF2B5EF4-FFF2-40B4-BE49-F238E27FC236}">
                <a16:creationId xmlns:a16="http://schemas.microsoft.com/office/drawing/2014/main" id="{992C6B99-A5A0-4DDA-BDF5-575951F3B9A2}"/>
              </a:ext>
            </a:extLst>
          </p:cNvPr>
          <p:cNvSpPr/>
          <p:nvPr/>
        </p:nvSpPr>
        <p:spPr>
          <a:xfrm>
            <a:off x="2663301" y="3595456"/>
            <a:ext cx="691627" cy="310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C785364-2FF7-4C98-A4D0-1C805D43F4F4}"/>
              </a:ext>
            </a:extLst>
          </p:cNvPr>
          <p:cNvSpPr txBox="1"/>
          <p:nvPr/>
        </p:nvSpPr>
        <p:spPr>
          <a:xfrm>
            <a:off x="3746377" y="3053918"/>
            <a:ext cx="1606858" cy="1200329"/>
          </a:xfrm>
          <a:prstGeom prst="rect">
            <a:avLst/>
          </a:prstGeom>
          <a:noFill/>
        </p:spPr>
        <p:txBody>
          <a:bodyPr wrap="square" rtlCol="0">
            <a:spAutoFit/>
          </a:bodyPr>
          <a:lstStyle/>
          <a:p>
            <a:r>
              <a:rPr lang="en-GB" dirty="0"/>
              <a:t>200 had positive Ga-68 PSMA PET scanning </a:t>
            </a:r>
          </a:p>
        </p:txBody>
      </p:sp>
      <p:sp>
        <p:nvSpPr>
          <p:cNvPr id="14" name="TextBox 13">
            <a:extLst>
              <a:ext uri="{FF2B5EF4-FFF2-40B4-BE49-F238E27FC236}">
                <a16:creationId xmlns:a16="http://schemas.microsoft.com/office/drawing/2014/main" id="{53A81B26-F3E5-49A8-9453-34C23F240215}"/>
              </a:ext>
            </a:extLst>
          </p:cNvPr>
          <p:cNvSpPr txBox="1"/>
          <p:nvPr/>
        </p:nvSpPr>
        <p:spPr>
          <a:xfrm>
            <a:off x="6542843" y="1690689"/>
            <a:ext cx="1670667" cy="923330"/>
          </a:xfrm>
          <a:prstGeom prst="rect">
            <a:avLst/>
          </a:prstGeom>
          <a:noFill/>
        </p:spPr>
        <p:txBody>
          <a:bodyPr wrap="square" rtlCol="0">
            <a:spAutoFit/>
          </a:bodyPr>
          <a:lstStyle/>
          <a:p>
            <a:r>
              <a:rPr lang="en-GB" dirty="0"/>
              <a:t>101 patient randomised to </a:t>
            </a:r>
            <a:r>
              <a:rPr lang="en-GB" dirty="0" err="1"/>
              <a:t>carbitaxel</a:t>
            </a:r>
            <a:r>
              <a:rPr lang="en-GB" dirty="0"/>
              <a:t> </a:t>
            </a:r>
          </a:p>
        </p:txBody>
      </p:sp>
      <p:sp>
        <p:nvSpPr>
          <p:cNvPr id="15" name="Arrow: Right 14">
            <a:extLst>
              <a:ext uri="{FF2B5EF4-FFF2-40B4-BE49-F238E27FC236}">
                <a16:creationId xmlns:a16="http://schemas.microsoft.com/office/drawing/2014/main" id="{53A6B815-2CB5-42DC-9E1D-1BF0BFE30E82}"/>
              </a:ext>
            </a:extLst>
          </p:cNvPr>
          <p:cNvSpPr/>
          <p:nvPr/>
        </p:nvSpPr>
        <p:spPr>
          <a:xfrm rot="19465926">
            <a:off x="5676463" y="3273640"/>
            <a:ext cx="691627" cy="310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D09D3DED-D571-476F-9F88-C5AC486C6B8F}"/>
              </a:ext>
            </a:extLst>
          </p:cNvPr>
          <p:cNvSpPr/>
          <p:nvPr/>
        </p:nvSpPr>
        <p:spPr>
          <a:xfrm rot="1762550">
            <a:off x="5615958" y="4023956"/>
            <a:ext cx="691627" cy="310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FA7C4D7A-D6FE-4B3B-B11C-CA5FAC50BAC2}"/>
              </a:ext>
            </a:extLst>
          </p:cNvPr>
          <p:cNvSpPr txBox="1"/>
          <p:nvPr/>
        </p:nvSpPr>
        <p:spPr>
          <a:xfrm>
            <a:off x="6542843" y="4531246"/>
            <a:ext cx="1589103" cy="923330"/>
          </a:xfrm>
          <a:prstGeom prst="rect">
            <a:avLst/>
          </a:prstGeom>
          <a:noFill/>
        </p:spPr>
        <p:txBody>
          <a:bodyPr wrap="square" rtlCol="0">
            <a:spAutoFit/>
          </a:bodyPr>
          <a:lstStyle/>
          <a:p>
            <a:r>
              <a:rPr lang="en-GB" dirty="0"/>
              <a:t>99 patient randomised to Ga-68 PSMA </a:t>
            </a:r>
          </a:p>
        </p:txBody>
      </p:sp>
    </p:spTree>
    <p:extLst>
      <p:ext uri="{BB962C8B-B14F-4D97-AF65-F5344CB8AC3E}">
        <p14:creationId xmlns:p14="http://schemas.microsoft.com/office/powerpoint/2010/main" val="3901889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399C5-53E7-488A-AF0B-B3238A2AB705}"/>
              </a:ext>
            </a:extLst>
          </p:cNvPr>
          <p:cNvSpPr>
            <a:spLocks noGrp="1"/>
          </p:cNvSpPr>
          <p:nvPr>
            <p:ph type="title"/>
          </p:nvPr>
        </p:nvSpPr>
        <p:spPr/>
        <p:txBody>
          <a:bodyPr/>
          <a:lstStyle/>
          <a:p>
            <a:r>
              <a:rPr lang="en-GB" dirty="0"/>
              <a:t>Lecture plan </a:t>
            </a:r>
          </a:p>
        </p:txBody>
      </p:sp>
      <p:sp>
        <p:nvSpPr>
          <p:cNvPr id="3" name="Content Placeholder 2">
            <a:extLst>
              <a:ext uri="{FF2B5EF4-FFF2-40B4-BE49-F238E27FC236}">
                <a16:creationId xmlns:a16="http://schemas.microsoft.com/office/drawing/2014/main" id="{F5BBC69E-1239-454E-BCE3-8081325DCE86}"/>
              </a:ext>
            </a:extLst>
          </p:cNvPr>
          <p:cNvSpPr>
            <a:spLocks noGrp="1"/>
          </p:cNvSpPr>
          <p:nvPr>
            <p:ph idx="1"/>
          </p:nvPr>
        </p:nvSpPr>
        <p:spPr/>
        <p:txBody>
          <a:bodyPr/>
          <a:lstStyle/>
          <a:p>
            <a:r>
              <a:rPr lang="en-GB" dirty="0"/>
              <a:t>Historical use of J591 antibody</a:t>
            </a:r>
          </a:p>
          <a:p>
            <a:r>
              <a:rPr lang="en-GB" dirty="0"/>
              <a:t>PSMA radioligand therapy</a:t>
            </a:r>
          </a:p>
          <a:p>
            <a:r>
              <a:rPr lang="en-GB" dirty="0"/>
              <a:t>Trials with PSMA therapy</a:t>
            </a:r>
          </a:p>
          <a:p>
            <a:r>
              <a:rPr lang="en-GB" dirty="0"/>
              <a:t>Thera-P and VISION trial </a:t>
            </a:r>
          </a:p>
          <a:p>
            <a:r>
              <a:rPr lang="en-GB" dirty="0"/>
              <a:t>New trials</a:t>
            </a:r>
          </a:p>
          <a:p>
            <a:r>
              <a:rPr lang="en-GB" dirty="0"/>
              <a:t>Alpha emitters</a:t>
            </a:r>
          </a:p>
        </p:txBody>
      </p:sp>
    </p:spTree>
    <p:extLst>
      <p:ext uri="{BB962C8B-B14F-4D97-AF65-F5344CB8AC3E}">
        <p14:creationId xmlns:p14="http://schemas.microsoft.com/office/powerpoint/2010/main" val="3581380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897A-62B3-4AB5-86CE-214FFD7D608A}"/>
              </a:ext>
            </a:extLst>
          </p:cNvPr>
          <p:cNvSpPr>
            <a:spLocks noGrp="1"/>
          </p:cNvSpPr>
          <p:nvPr>
            <p:ph type="title"/>
          </p:nvPr>
        </p:nvSpPr>
        <p:spPr/>
        <p:txBody>
          <a:bodyPr/>
          <a:lstStyle/>
          <a:p>
            <a:r>
              <a:rPr lang="en-GB" dirty="0" err="1"/>
              <a:t>TheraP</a:t>
            </a:r>
            <a:r>
              <a:rPr lang="en-GB" dirty="0"/>
              <a:t> results </a:t>
            </a:r>
          </a:p>
        </p:txBody>
      </p:sp>
      <p:graphicFrame>
        <p:nvGraphicFramePr>
          <p:cNvPr id="6" name="Content Placeholder 5">
            <a:extLst>
              <a:ext uri="{FF2B5EF4-FFF2-40B4-BE49-F238E27FC236}">
                <a16:creationId xmlns:a16="http://schemas.microsoft.com/office/drawing/2014/main" id="{45EC5E36-D8C4-4815-83A4-53A0BA562BE2}"/>
              </a:ext>
            </a:extLst>
          </p:cNvPr>
          <p:cNvGraphicFramePr>
            <a:graphicFrameLocks noGrp="1"/>
          </p:cNvGraphicFramePr>
          <p:nvPr>
            <p:ph idx="1"/>
            <p:extLst>
              <p:ext uri="{D42A27DB-BD31-4B8C-83A1-F6EECF244321}">
                <p14:modId xmlns:p14="http://schemas.microsoft.com/office/powerpoint/2010/main" val="2243908913"/>
              </p:ext>
            </p:extLst>
          </p:nvPr>
        </p:nvGraphicFramePr>
        <p:xfrm>
          <a:off x="628650" y="1825625"/>
          <a:ext cx="78867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A01B305C-242D-4438-A18F-AA2C87DD5B1D}"/>
              </a:ext>
            </a:extLst>
          </p:cNvPr>
          <p:cNvSpPr txBox="1"/>
          <p:nvPr/>
        </p:nvSpPr>
        <p:spPr>
          <a:xfrm>
            <a:off x="6889072" y="3275860"/>
            <a:ext cx="905522" cy="369332"/>
          </a:xfrm>
          <a:prstGeom prst="rect">
            <a:avLst/>
          </a:prstGeom>
          <a:noFill/>
        </p:spPr>
        <p:txBody>
          <a:bodyPr wrap="square" rtlCol="0">
            <a:spAutoFit/>
          </a:bodyPr>
          <a:lstStyle/>
          <a:p>
            <a:r>
              <a:rPr lang="en-GB" dirty="0"/>
              <a:t>66%</a:t>
            </a:r>
          </a:p>
        </p:txBody>
      </p:sp>
      <p:sp>
        <p:nvSpPr>
          <p:cNvPr id="8" name="TextBox 7">
            <a:extLst>
              <a:ext uri="{FF2B5EF4-FFF2-40B4-BE49-F238E27FC236}">
                <a16:creationId xmlns:a16="http://schemas.microsoft.com/office/drawing/2014/main" id="{24E682B0-22DF-4F2D-955A-7E8D253A480F}"/>
              </a:ext>
            </a:extLst>
          </p:cNvPr>
          <p:cNvSpPr txBox="1"/>
          <p:nvPr/>
        </p:nvSpPr>
        <p:spPr>
          <a:xfrm>
            <a:off x="790113" y="6176963"/>
            <a:ext cx="7306322" cy="646331"/>
          </a:xfrm>
          <a:prstGeom prst="rect">
            <a:avLst/>
          </a:prstGeom>
          <a:noFill/>
        </p:spPr>
        <p:txBody>
          <a:bodyPr wrap="square" rtlCol="0">
            <a:spAutoFit/>
          </a:bodyPr>
          <a:lstStyle/>
          <a:p>
            <a:r>
              <a:rPr lang="en-GB" dirty="0"/>
              <a:t>Grade 3-4 adverse events occurred in 33% of those treated with Lu-177 PSMA and 53% of those treated with </a:t>
            </a:r>
            <a:r>
              <a:rPr lang="en-GB" dirty="0" err="1"/>
              <a:t>carbitaxol</a:t>
            </a:r>
            <a:endParaRPr lang="en-GB" dirty="0"/>
          </a:p>
        </p:txBody>
      </p:sp>
    </p:spTree>
    <p:extLst>
      <p:ext uri="{BB962C8B-B14F-4D97-AF65-F5344CB8AC3E}">
        <p14:creationId xmlns:p14="http://schemas.microsoft.com/office/powerpoint/2010/main" val="3923029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VISION trial</a:t>
            </a:r>
          </a:p>
        </p:txBody>
      </p:sp>
      <p:sp>
        <p:nvSpPr>
          <p:cNvPr id="3" name="Content Placeholder 2"/>
          <p:cNvSpPr>
            <a:spLocks noGrp="1"/>
          </p:cNvSpPr>
          <p:nvPr>
            <p:ph idx="1"/>
          </p:nvPr>
        </p:nvSpPr>
        <p:spPr/>
        <p:txBody>
          <a:bodyPr>
            <a:normAutofit/>
          </a:bodyPr>
          <a:lstStyle/>
          <a:p>
            <a:r>
              <a:rPr lang="en-GB" dirty="0"/>
              <a:t>Multinational phase 3 trial</a:t>
            </a:r>
          </a:p>
          <a:p>
            <a:r>
              <a:rPr lang="en-GB" dirty="0"/>
              <a:t>Patients needed to be positive on Ga-68 PSMA PET scan, have failed hormone therapy and at least 1 full cycle of </a:t>
            </a:r>
            <a:r>
              <a:rPr lang="en-GB" dirty="0" err="1"/>
              <a:t>taxane</a:t>
            </a:r>
            <a:r>
              <a:rPr lang="en-GB" dirty="0"/>
              <a:t> chemotherapy</a:t>
            </a:r>
          </a:p>
          <a:p>
            <a:r>
              <a:rPr lang="en-GB" dirty="0"/>
              <a:t>1179 patients screened, 831 eligible</a:t>
            </a:r>
          </a:p>
          <a:p>
            <a:r>
              <a:rPr lang="en-GB" dirty="0"/>
              <a:t>Randomised to 6x7.4 </a:t>
            </a:r>
            <a:r>
              <a:rPr lang="en-GB" dirty="0" err="1"/>
              <a:t>GBq</a:t>
            </a:r>
            <a:r>
              <a:rPr lang="en-GB" dirty="0"/>
              <a:t> Lu-177 PSMA six weekly or standard of care at ratio of 2:1</a:t>
            </a:r>
          </a:p>
          <a:p>
            <a:r>
              <a:rPr lang="en-GB" dirty="0"/>
              <a:t>Primary end point was improved survival</a:t>
            </a:r>
          </a:p>
          <a:p>
            <a:r>
              <a:rPr lang="en-GB" dirty="0"/>
              <a:t>Presented at ASCO 2021 and in NEJM Oct 2021</a:t>
            </a:r>
          </a:p>
        </p:txBody>
      </p:sp>
    </p:spTree>
    <p:extLst>
      <p:ext uri="{BB962C8B-B14F-4D97-AF65-F5344CB8AC3E}">
        <p14:creationId xmlns:p14="http://schemas.microsoft.com/office/powerpoint/2010/main" val="2588461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5C09-F51E-47CD-8388-484E53DAA554}"/>
              </a:ext>
            </a:extLst>
          </p:cNvPr>
          <p:cNvSpPr>
            <a:spLocks noGrp="1"/>
          </p:cNvSpPr>
          <p:nvPr>
            <p:ph type="title"/>
          </p:nvPr>
        </p:nvSpPr>
        <p:spPr/>
        <p:txBody>
          <a:bodyPr/>
          <a:lstStyle/>
          <a:p>
            <a:r>
              <a:rPr lang="en-GB" dirty="0"/>
              <a:t>VISION trial general plan</a:t>
            </a:r>
          </a:p>
        </p:txBody>
      </p:sp>
      <p:pic>
        <p:nvPicPr>
          <p:cNvPr id="4" name="Picture 3">
            <a:extLst>
              <a:ext uri="{FF2B5EF4-FFF2-40B4-BE49-F238E27FC236}">
                <a16:creationId xmlns:a16="http://schemas.microsoft.com/office/drawing/2014/main" id="{85C5F2C4-3FA8-4DE4-B834-E8A8BD964B50}"/>
              </a:ext>
            </a:extLst>
          </p:cNvPr>
          <p:cNvPicPr>
            <a:picLocks noChangeAspect="1"/>
          </p:cNvPicPr>
          <p:nvPr/>
        </p:nvPicPr>
        <p:blipFill>
          <a:blip r:embed="rId2"/>
          <a:stretch>
            <a:fillRect/>
          </a:stretch>
        </p:blipFill>
        <p:spPr>
          <a:xfrm>
            <a:off x="0" y="1558718"/>
            <a:ext cx="9144000" cy="4628329"/>
          </a:xfrm>
          <a:prstGeom prst="rect">
            <a:avLst/>
          </a:prstGeom>
        </p:spPr>
      </p:pic>
    </p:spTree>
    <p:extLst>
      <p:ext uri="{BB962C8B-B14F-4D97-AF65-F5344CB8AC3E}">
        <p14:creationId xmlns:p14="http://schemas.microsoft.com/office/powerpoint/2010/main" val="950370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9696B-78F8-4308-9D5A-78A0B5A806B0}"/>
              </a:ext>
            </a:extLst>
          </p:cNvPr>
          <p:cNvSpPr>
            <a:spLocks noGrp="1"/>
          </p:cNvSpPr>
          <p:nvPr>
            <p:ph type="title"/>
          </p:nvPr>
        </p:nvSpPr>
        <p:spPr/>
        <p:txBody>
          <a:bodyPr/>
          <a:lstStyle/>
          <a:p>
            <a:r>
              <a:rPr lang="en-GB" dirty="0"/>
              <a:t>Changes in overall survival</a:t>
            </a:r>
          </a:p>
        </p:txBody>
      </p:sp>
      <p:pic>
        <p:nvPicPr>
          <p:cNvPr id="3" name="Picture 2">
            <a:extLst>
              <a:ext uri="{FF2B5EF4-FFF2-40B4-BE49-F238E27FC236}">
                <a16:creationId xmlns:a16="http://schemas.microsoft.com/office/drawing/2014/main" id="{4AB8949E-6AB1-4DF8-8412-E157EB44E181}"/>
              </a:ext>
            </a:extLst>
          </p:cNvPr>
          <p:cNvPicPr>
            <a:picLocks noChangeAspect="1"/>
          </p:cNvPicPr>
          <p:nvPr/>
        </p:nvPicPr>
        <p:blipFill>
          <a:blip r:embed="rId2"/>
          <a:stretch>
            <a:fillRect/>
          </a:stretch>
        </p:blipFill>
        <p:spPr>
          <a:xfrm>
            <a:off x="628650" y="1690689"/>
            <a:ext cx="7412854" cy="4417249"/>
          </a:xfrm>
          <a:prstGeom prst="rect">
            <a:avLst/>
          </a:prstGeom>
        </p:spPr>
      </p:pic>
    </p:spTree>
    <p:extLst>
      <p:ext uri="{BB962C8B-B14F-4D97-AF65-F5344CB8AC3E}">
        <p14:creationId xmlns:p14="http://schemas.microsoft.com/office/powerpoint/2010/main" val="2947603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01385-BB58-49F1-ABA3-4513B8556C9F}"/>
              </a:ext>
            </a:extLst>
          </p:cNvPr>
          <p:cNvSpPr>
            <a:spLocks noGrp="1"/>
          </p:cNvSpPr>
          <p:nvPr>
            <p:ph type="title"/>
          </p:nvPr>
        </p:nvSpPr>
        <p:spPr/>
        <p:txBody>
          <a:bodyPr/>
          <a:lstStyle/>
          <a:p>
            <a:r>
              <a:rPr lang="en-GB" dirty="0"/>
              <a:t>Progression free survival</a:t>
            </a:r>
          </a:p>
        </p:txBody>
      </p:sp>
      <p:pic>
        <p:nvPicPr>
          <p:cNvPr id="3" name="Picture 2">
            <a:extLst>
              <a:ext uri="{FF2B5EF4-FFF2-40B4-BE49-F238E27FC236}">
                <a16:creationId xmlns:a16="http://schemas.microsoft.com/office/drawing/2014/main" id="{681FD1D6-2D17-4E1D-AAC6-32F57E09C66F}"/>
              </a:ext>
            </a:extLst>
          </p:cNvPr>
          <p:cNvPicPr>
            <a:picLocks noChangeAspect="1"/>
          </p:cNvPicPr>
          <p:nvPr/>
        </p:nvPicPr>
        <p:blipFill>
          <a:blip r:embed="rId2"/>
          <a:stretch>
            <a:fillRect/>
          </a:stretch>
        </p:blipFill>
        <p:spPr>
          <a:xfrm>
            <a:off x="628650" y="1784309"/>
            <a:ext cx="7395099" cy="4261753"/>
          </a:xfrm>
          <a:prstGeom prst="rect">
            <a:avLst/>
          </a:prstGeom>
        </p:spPr>
      </p:pic>
    </p:spTree>
    <p:extLst>
      <p:ext uri="{BB962C8B-B14F-4D97-AF65-F5344CB8AC3E}">
        <p14:creationId xmlns:p14="http://schemas.microsoft.com/office/powerpoint/2010/main" val="2102872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83E8-8420-43DC-BF1B-0F81AEF9BEC8}"/>
              </a:ext>
            </a:extLst>
          </p:cNvPr>
          <p:cNvSpPr>
            <a:spLocks noGrp="1"/>
          </p:cNvSpPr>
          <p:nvPr>
            <p:ph type="title"/>
          </p:nvPr>
        </p:nvSpPr>
        <p:spPr/>
        <p:txBody>
          <a:bodyPr/>
          <a:lstStyle/>
          <a:p>
            <a:r>
              <a:rPr lang="en-GB" dirty="0"/>
              <a:t>Adverse events – Sartor O, NEJM</a:t>
            </a:r>
          </a:p>
        </p:txBody>
      </p:sp>
      <p:pic>
        <p:nvPicPr>
          <p:cNvPr id="3" name="Picture 2">
            <a:extLst>
              <a:ext uri="{FF2B5EF4-FFF2-40B4-BE49-F238E27FC236}">
                <a16:creationId xmlns:a16="http://schemas.microsoft.com/office/drawing/2014/main" id="{9801FB53-ABB3-4A93-878C-8B974D235E37}"/>
              </a:ext>
            </a:extLst>
          </p:cNvPr>
          <p:cNvPicPr>
            <a:picLocks noChangeAspect="1"/>
          </p:cNvPicPr>
          <p:nvPr/>
        </p:nvPicPr>
        <p:blipFill>
          <a:blip r:embed="rId2"/>
          <a:stretch>
            <a:fillRect/>
          </a:stretch>
        </p:blipFill>
        <p:spPr>
          <a:xfrm>
            <a:off x="2336197" y="1262903"/>
            <a:ext cx="4471606" cy="5595097"/>
          </a:xfrm>
          <a:prstGeom prst="rect">
            <a:avLst/>
          </a:prstGeom>
        </p:spPr>
      </p:pic>
    </p:spTree>
    <p:extLst>
      <p:ext uri="{BB962C8B-B14F-4D97-AF65-F5344CB8AC3E}">
        <p14:creationId xmlns:p14="http://schemas.microsoft.com/office/powerpoint/2010/main" val="2080665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89247CC-060E-B14C-AAA7-106F96EC9C2D}"/>
              </a:ext>
            </a:extLst>
          </p:cNvPr>
          <p:cNvPicPr>
            <a:picLocks noChangeAspect="1"/>
          </p:cNvPicPr>
          <p:nvPr/>
        </p:nvPicPr>
        <p:blipFill rotWithShape="1">
          <a:blip r:embed="rId2"/>
          <a:srcRect t="1" r="1521" b="6504"/>
          <a:stretch/>
        </p:blipFill>
        <p:spPr>
          <a:xfrm>
            <a:off x="6439586" y="2229163"/>
            <a:ext cx="2694329" cy="2986525"/>
          </a:xfrm>
          <a:prstGeom prst="rect">
            <a:avLst/>
          </a:prstGeom>
        </p:spPr>
      </p:pic>
      <p:sp>
        <p:nvSpPr>
          <p:cNvPr id="2" name="Title 1">
            <a:extLst>
              <a:ext uri="{FF2B5EF4-FFF2-40B4-BE49-F238E27FC236}">
                <a16:creationId xmlns:a16="http://schemas.microsoft.com/office/drawing/2014/main" id="{51B3FA83-AF21-1742-8997-3A15D955ABF1}"/>
              </a:ext>
            </a:extLst>
          </p:cNvPr>
          <p:cNvSpPr>
            <a:spLocks noGrp="1"/>
          </p:cNvSpPr>
          <p:nvPr>
            <p:ph type="title"/>
          </p:nvPr>
        </p:nvSpPr>
        <p:spPr>
          <a:xfrm>
            <a:off x="1773869" y="72820"/>
            <a:ext cx="7886700" cy="1325563"/>
          </a:xfrm>
        </p:spPr>
        <p:txBody>
          <a:bodyPr>
            <a:normAutofit/>
          </a:bodyPr>
          <a:lstStyle/>
          <a:p>
            <a:r>
              <a:rPr lang="en-US" sz="2800" dirty="0"/>
              <a:t>Patient treated with Lu-177 PSMA. </a:t>
            </a:r>
          </a:p>
        </p:txBody>
      </p:sp>
      <p:pic>
        <p:nvPicPr>
          <p:cNvPr id="5" name="Picture 4">
            <a:extLst>
              <a:ext uri="{FF2B5EF4-FFF2-40B4-BE49-F238E27FC236}">
                <a16:creationId xmlns:a16="http://schemas.microsoft.com/office/drawing/2014/main" id="{78FCE9FD-8C05-D04C-B19A-318A6CC0B08D}"/>
              </a:ext>
            </a:extLst>
          </p:cNvPr>
          <p:cNvPicPr>
            <a:picLocks noChangeAspect="1"/>
          </p:cNvPicPr>
          <p:nvPr/>
        </p:nvPicPr>
        <p:blipFill rotWithShape="1">
          <a:blip r:embed="rId3"/>
          <a:srcRect t="4330" b="2176"/>
          <a:stretch/>
        </p:blipFill>
        <p:spPr>
          <a:xfrm>
            <a:off x="741662" y="2263553"/>
            <a:ext cx="2735941" cy="2986525"/>
          </a:xfrm>
          <a:prstGeom prst="rect">
            <a:avLst/>
          </a:prstGeom>
        </p:spPr>
      </p:pic>
      <p:pic>
        <p:nvPicPr>
          <p:cNvPr id="7" name="Picture 6">
            <a:extLst>
              <a:ext uri="{FF2B5EF4-FFF2-40B4-BE49-F238E27FC236}">
                <a16:creationId xmlns:a16="http://schemas.microsoft.com/office/drawing/2014/main" id="{362DB2FF-3890-3A4F-870D-9A0D90F244F6}"/>
              </a:ext>
            </a:extLst>
          </p:cNvPr>
          <p:cNvPicPr>
            <a:picLocks noChangeAspect="1"/>
          </p:cNvPicPr>
          <p:nvPr/>
        </p:nvPicPr>
        <p:blipFill>
          <a:blip r:embed="rId4"/>
          <a:stretch>
            <a:fillRect/>
          </a:stretch>
        </p:blipFill>
        <p:spPr>
          <a:xfrm>
            <a:off x="2941883" y="3022937"/>
            <a:ext cx="1256324" cy="1466808"/>
          </a:xfrm>
          <a:prstGeom prst="rect">
            <a:avLst/>
          </a:prstGeom>
        </p:spPr>
      </p:pic>
      <p:pic>
        <p:nvPicPr>
          <p:cNvPr id="9" name="Picture 8">
            <a:extLst>
              <a:ext uri="{FF2B5EF4-FFF2-40B4-BE49-F238E27FC236}">
                <a16:creationId xmlns:a16="http://schemas.microsoft.com/office/drawing/2014/main" id="{D0AD0D28-E491-9E47-A336-521A4D6EE82E}"/>
              </a:ext>
            </a:extLst>
          </p:cNvPr>
          <p:cNvPicPr>
            <a:picLocks noChangeAspect="1"/>
          </p:cNvPicPr>
          <p:nvPr/>
        </p:nvPicPr>
        <p:blipFill>
          <a:blip r:embed="rId5"/>
          <a:stretch>
            <a:fillRect/>
          </a:stretch>
        </p:blipFill>
        <p:spPr>
          <a:xfrm>
            <a:off x="2941883" y="1556129"/>
            <a:ext cx="1256324" cy="1466808"/>
          </a:xfrm>
          <a:prstGeom prst="rect">
            <a:avLst/>
          </a:prstGeom>
        </p:spPr>
      </p:pic>
      <p:pic>
        <p:nvPicPr>
          <p:cNvPr id="11" name="Picture 10">
            <a:extLst>
              <a:ext uri="{FF2B5EF4-FFF2-40B4-BE49-F238E27FC236}">
                <a16:creationId xmlns:a16="http://schemas.microsoft.com/office/drawing/2014/main" id="{CB62A902-28BB-5449-BB20-C04A584BC4B7}"/>
              </a:ext>
            </a:extLst>
          </p:cNvPr>
          <p:cNvPicPr>
            <a:picLocks noChangeAspect="1"/>
          </p:cNvPicPr>
          <p:nvPr/>
        </p:nvPicPr>
        <p:blipFill>
          <a:blip r:embed="rId6"/>
          <a:stretch>
            <a:fillRect/>
          </a:stretch>
        </p:blipFill>
        <p:spPr>
          <a:xfrm>
            <a:off x="2941884" y="4421915"/>
            <a:ext cx="1256324" cy="1466808"/>
          </a:xfrm>
          <a:prstGeom prst="rect">
            <a:avLst/>
          </a:prstGeom>
        </p:spPr>
      </p:pic>
      <p:pic>
        <p:nvPicPr>
          <p:cNvPr id="12" name="Picture 11">
            <a:extLst>
              <a:ext uri="{FF2B5EF4-FFF2-40B4-BE49-F238E27FC236}">
                <a16:creationId xmlns:a16="http://schemas.microsoft.com/office/drawing/2014/main" id="{6041E030-871B-0646-B624-2FC67F39DD60}"/>
              </a:ext>
            </a:extLst>
          </p:cNvPr>
          <p:cNvPicPr>
            <a:picLocks noChangeAspect="1"/>
          </p:cNvPicPr>
          <p:nvPr/>
        </p:nvPicPr>
        <p:blipFill>
          <a:blip r:embed="rId7"/>
          <a:stretch>
            <a:fillRect/>
          </a:stretch>
        </p:blipFill>
        <p:spPr>
          <a:xfrm>
            <a:off x="5275731" y="3009896"/>
            <a:ext cx="1256324" cy="1466808"/>
          </a:xfrm>
          <a:prstGeom prst="rect">
            <a:avLst/>
          </a:prstGeom>
        </p:spPr>
      </p:pic>
      <p:pic>
        <p:nvPicPr>
          <p:cNvPr id="14" name="Picture 13">
            <a:extLst>
              <a:ext uri="{FF2B5EF4-FFF2-40B4-BE49-F238E27FC236}">
                <a16:creationId xmlns:a16="http://schemas.microsoft.com/office/drawing/2014/main" id="{AB3B2B76-9536-4242-A1D4-5A077A19946D}"/>
              </a:ext>
            </a:extLst>
          </p:cNvPr>
          <p:cNvPicPr>
            <a:picLocks noChangeAspect="1"/>
          </p:cNvPicPr>
          <p:nvPr/>
        </p:nvPicPr>
        <p:blipFill>
          <a:blip r:embed="rId8"/>
          <a:stretch>
            <a:fillRect/>
          </a:stretch>
        </p:blipFill>
        <p:spPr>
          <a:xfrm>
            <a:off x="5275731" y="1556129"/>
            <a:ext cx="1256324" cy="1466808"/>
          </a:xfrm>
          <a:prstGeom prst="rect">
            <a:avLst/>
          </a:prstGeom>
        </p:spPr>
      </p:pic>
      <p:pic>
        <p:nvPicPr>
          <p:cNvPr id="16" name="Picture 15">
            <a:extLst>
              <a:ext uri="{FF2B5EF4-FFF2-40B4-BE49-F238E27FC236}">
                <a16:creationId xmlns:a16="http://schemas.microsoft.com/office/drawing/2014/main" id="{8E2F0F78-0231-2A42-B9CB-B53577B67B7F}"/>
              </a:ext>
            </a:extLst>
          </p:cNvPr>
          <p:cNvPicPr>
            <a:picLocks noChangeAspect="1"/>
          </p:cNvPicPr>
          <p:nvPr/>
        </p:nvPicPr>
        <p:blipFill>
          <a:blip r:embed="rId9"/>
          <a:stretch>
            <a:fillRect/>
          </a:stretch>
        </p:blipFill>
        <p:spPr>
          <a:xfrm>
            <a:off x="5275731" y="4421915"/>
            <a:ext cx="1256324" cy="1466808"/>
          </a:xfrm>
          <a:prstGeom prst="rect">
            <a:avLst/>
          </a:prstGeom>
        </p:spPr>
      </p:pic>
      <p:sp>
        <p:nvSpPr>
          <p:cNvPr id="13" name="TextBox 12">
            <a:extLst>
              <a:ext uri="{FF2B5EF4-FFF2-40B4-BE49-F238E27FC236}">
                <a16:creationId xmlns:a16="http://schemas.microsoft.com/office/drawing/2014/main" id="{4D49A347-81D1-124A-B938-79949339F9A7}"/>
              </a:ext>
            </a:extLst>
          </p:cNvPr>
          <p:cNvSpPr txBox="1"/>
          <p:nvPr/>
        </p:nvSpPr>
        <p:spPr>
          <a:xfrm>
            <a:off x="7172787" y="5297249"/>
            <a:ext cx="1371600" cy="577081"/>
          </a:xfrm>
          <a:prstGeom prst="rect">
            <a:avLst/>
          </a:prstGeom>
          <a:noFill/>
        </p:spPr>
        <p:txBody>
          <a:bodyPr wrap="square" rtlCol="0">
            <a:spAutoFit/>
          </a:bodyPr>
          <a:lstStyle/>
          <a:p>
            <a:pPr algn="ctr"/>
            <a:r>
              <a:rPr lang="en-US" sz="1050" dirty="0"/>
              <a:t>07/2018</a:t>
            </a:r>
          </a:p>
          <a:p>
            <a:pPr algn="ctr"/>
            <a:endParaRPr lang="en-US" sz="1050" dirty="0"/>
          </a:p>
          <a:p>
            <a:pPr algn="ctr"/>
            <a:r>
              <a:rPr lang="en-US" sz="1050" dirty="0"/>
              <a:t>PSA 1.04 </a:t>
            </a:r>
          </a:p>
        </p:txBody>
      </p:sp>
      <p:sp>
        <p:nvSpPr>
          <p:cNvPr id="19" name="TextBox 18">
            <a:extLst>
              <a:ext uri="{FF2B5EF4-FFF2-40B4-BE49-F238E27FC236}">
                <a16:creationId xmlns:a16="http://schemas.microsoft.com/office/drawing/2014/main" id="{68A7B715-AC06-9141-ADA5-022A1100F2A9}"/>
              </a:ext>
            </a:extLst>
          </p:cNvPr>
          <p:cNvSpPr txBox="1"/>
          <p:nvPr/>
        </p:nvSpPr>
        <p:spPr>
          <a:xfrm>
            <a:off x="1423832" y="5317023"/>
            <a:ext cx="1371600" cy="577081"/>
          </a:xfrm>
          <a:prstGeom prst="rect">
            <a:avLst/>
          </a:prstGeom>
          <a:noFill/>
        </p:spPr>
        <p:txBody>
          <a:bodyPr wrap="square" rtlCol="0">
            <a:spAutoFit/>
          </a:bodyPr>
          <a:lstStyle/>
          <a:p>
            <a:pPr algn="ctr"/>
            <a:r>
              <a:rPr lang="en-US" sz="1050" dirty="0"/>
              <a:t>12/2017</a:t>
            </a:r>
          </a:p>
          <a:p>
            <a:pPr algn="ctr"/>
            <a:endParaRPr lang="en-US" sz="1050" dirty="0"/>
          </a:p>
          <a:p>
            <a:pPr algn="ctr"/>
            <a:r>
              <a:rPr lang="en-US" sz="1050" dirty="0"/>
              <a:t>PSA 33.8 </a:t>
            </a:r>
          </a:p>
        </p:txBody>
      </p:sp>
      <p:sp>
        <p:nvSpPr>
          <p:cNvPr id="3" name="TextBox 2">
            <a:extLst>
              <a:ext uri="{FF2B5EF4-FFF2-40B4-BE49-F238E27FC236}">
                <a16:creationId xmlns:a16="http://schemas.microsoft.com/office/drawing/2014/main" id="{ED5F5FAD-D159-41E8-A2A6-EBA3060B4743}"/>
              </a:ext>
            </a:extLst>
          </p:cNvPr>
          <p:cNvSpPr txBox="1"/>
          <p:nvPr/>
        </p:nvSpPr>
        <p:spPr>
          <a:xfrm>
            <a:off x="4065973" y="6374167"/>
            <a:ext cx="4856085" cy="369332"/>
          </a:xfrm>
          <a:prstGeom prst="rect">
            <a:avLst/>
          </a:prstGeom>
          <a:noFill/>
        </p:spPr>
        <p:txBody>
          <a:bodyPr wrap="square" rtlCol="0">
            <a:spAutoFit/>
          </a:bodyPr>
          <a:lstStyle/>
          <a:p>
            <a:r>
              <a:rPr lang="en-GB" dirty="0"/>
              <a:t>Pictures from Dr </a:t>
            </a:r>
            <a:r>
              <a:rPr lang="en-GB" dirty="0" err="1"/>
              <a:t>Voo</a:t>
            </a:r>
            <a:r>
              <a:rPr lang="en-GB" dirty="0"/>
              <a:t>, UCH, London</a:t>
            </a:r>
          </a:p>
        </p:txBody>
      </p:sp>
    </p:spTree>
    <p:extLst>
      <p:ext uri="{BB962C8B-B14F-4D97-AF65-F5344CB8AC3E}">
        <p14:creationId xmlns:p14="http://schemas.microsoft.com/office/powerpoint/2010/main" val="2903711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9C348-1FC3-48C7-A51B-48BB9551E548}"/>
              </a:ext>
            </a:extLst>
          </p:cNvPr>
          <p:cNvSpPr>
            <a:spLocks noGrp="1"/>
          </p:cNvSpPr>
          <p:nvPr>
            <p:ph type="title"/>
          </p:nvPr>
        </p:nvSpPr>
        <p:spPr/>
        <p:txBody>
          <a:bodyPr/>
          <a:lstStyle/>
          <a:p>
            <a:r>
              <a:rPr lang="en-GB" dirty="0"/>
              <a:t>VISION trial summary </a:t>
            </a:r>
          </a:p>
        </p:txBody>
      </p:sp>
      <p:sp>
        <p:nvSpPr>
          <p:cNvPr id="3" name="Content Placeholder 2">
            <a:extLst>
              <a:ext uri="{FF2B5EF4-FFF2-40B4-BE49-F238E27FC236}">
                <a16:creationId xmlns:a16="http://schemas.microsoft.com/office/drawing/2014/main" id="{26477639-FE8A-4945-9E95-803BD18B12A8}"/>
              </a:ext>
            </a:extLst>
          </p:cNvPr>
          <p:cNvSpPr>
            <a:spLocks noGrp="1"/>
          </p:cNvSpPr>
          <p:nvPr>
            <p:ph idx="1"/>
          </p:nvPr>
        </p:nvSpPr>
        <p:spPr/>
        <p:txBody>
          <a:bodyPr>
            <a:normAutofit lnSpcReduction="10000"/>
          </a:bodyPr>
          <a:lstStyle/>
          <a:p>
            <a:r>
              <a:rPr lang="en-GB" dirty="0"/>
              <a:t>Overall a 38% reduction in death</a:t>
            </a:r>
          </a:p>
          <a:p>
            <a:r>
              <a:rPr lang="en-GB" dirty="0"/>
              <a:t>Overall a 60% reduction in disease progression</a:t>
            </a:r>
          </a:p>
          <a:p>
            <a:r>
              <a:rPr lang="en-GB" dirty="0"/>
              <a:t>Adverse events common when treated with Lu-177 PSMA</a:t>
            </a:r>
          </a:p>
          <a:p>
            <a:r>
              <a:rPr lang="en-GB" dirty="0"/>
              <a:t>Symptoms related to salivary glands and GI tract</a:t>
            </a:r>
          </a:p>
          <a:p>
            <a:r>
              <a:rPr lang="en-GB" dirty="0"/>
              <a:t>Toxicity to bone marrow</a:t>
            </a:r>
          </a:p>
          <a:p>
            <a:r>
              <a:rPr lang="en-GB" dirty="0"/>
              <a:t>Mostly short lived by 12% patients unable to continue treatment</a:t>
            </a:r>
          </a:p>
          <a:p>
            <a:r>
              <a:rPr lang="en-GB" dirty="0"/>
              <a:t>Data used for market authorisation and reimbursement </a:t>
            </a:r>
          </a:p>
        </p:txBody>
      </p:sp>
    </p:spTree>
    <p:extLst>
      <p:ext uri="{BB962C8B-B14F-4D97-AF65-F5344CB8AC3E}">
        <p14:creationId xmlns:p14="http://schemas.microsoft.com/office/powerpoint/2010/main" val="1697503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3FE378-E0D8-FA7C-6895-8F59B99D5A67}"/>
              </a:ext>
            </a:extLst>
          </p:cNvPr>
          <p:cNvSpPr>
            <a:spLocks noGrp="1"/>
          </p:cNvSpPr>
          <p:nvPr>
            <p:ph type="title"/>
          </p:nvPr>
        </p:nvSpPr>
        <p:spPr/>
        <p:txBody>
          <a:bodyPr/>
          <a:lstStyle/>
          <a:p>
            <a:r>
              <a:rPr lang="en-GB" dirty="0"/>
              <a:t>Trials with Lu-177 PSMA 617</a:t>
            </a:r>
          </a:p>
        </p:txBody>
      </p:sp>
      <p:pic>
        <p:nvPicPr>
          <p:cNvPr id="5" name="Picture 4">
            <a:extLst>
              <a:ext uri="{FF2B5EF4-FFF2-40B4-BE49-F238E27FC236}">
                <a16:creationId xmlns:a16="http://schemas.microsoft.com/office/drawing/2014/main" id="{AA747CFE-9C0D-07AF-958E-0B9E61CBDE2A}"/>
              </a:ext>
            </a:extLst>
          </p:cNvPr>
          <p:cNvPicPr>
            <a:picLocks noChangeAspect="1"/>
          </p:cNvPicPr>
          <p:nvPr/>
        </p:nvPicPr>
        <p:blipFill>
          <a:blip r:embed="rId2"/>
          <a:stretch>
            <a:fillRect/>
          </a:stretch>
        </p:blipFill>
        <p:spPr>
          <a:xfrm>
            <a:off x="1858080" y="2245042"/>
            <a:ext cx="5427839" cy="3866198"/>
          </a:xfrm>
          <a:prstGeom prst="rect">
            <a:avLst/>
          </a:prstGeom>
        </p:spPr>
      </p:pic>
      <p:sp>
        <p:nvSpPr>
          <p:cNvPr id="6" name="TextBox 5">
            <a:extLst>
              <a:ext uri="{FF2B5EF4-FFF2-40B4-BE49-F238E27FC236}">
                <a16:creationId xmlns:a16="http://schemas.microsoft.com/office/drawing/2014/main" id="{4701A1A5-F84A-701C-410C-604BE02F0458}"/>
              </a:ext>
            </a:extLst>
          </p:cNvPr>
          <p:cNvSpPr txBox="1"/>
          <p:nvPr/>
        </p:nvSpPr>
        <p:spPr>
          <a:xfrm>
            <a:off x="5501640" y="1690689"/>
            <a:ext cx="1356360" cy="646331"/>
          </a:xfrm>
          <a:prstGeom prst="rect">
            <a:avLst/>
          </a:prstGeom>
          <a:noFill/>
        </p:spPr>
        <p:txBody>
          <a:bodyPr wrap="square" rtlCol="0">
            <a:spAutoFit/>
          </a:bodyPr>
          <a:lstStyle/>
          <a:p>
            <a:r>
              <a:rPr lang="en-GB" dirty="0"/>
              <a:t>Vision</a:t>
            </a:r>
          </a:p>
          <a:p>
            <a:r>
              <a:rPr lang="en-GB" dirty="0"/>
              <a:t>completed</a:t>
            </a:r>
          </a:p>
        </p:txBody>
      </p:sp>
      <p:sp>
        <p:nvSpPr>
          <p:cNvPr id="7" name="TextBox 6">
            <a:extLst>
              <a:ext uri="{FF2B5EF4-FFF2-40B4-BE49-F238E27FC236}">
                <a16:creationId xmlns:a16="http://schemas.microsoft.com/office/drawing/2014/main" id="{8C0CA8FB-B8DC-1C67-51DF-7D9DF34AC3CD}"/>
              </a:ext>
            </a:extLst>
          </p:cNvPr>
          <p:cNvSpPr txBox="1"/>
          <p:nvPr/>
        </p:nvSpPr>
        <p:spPr>
          <a:xfrm>
            <a:off x="3985261" y="2190008"/>
            <a:ext cx="1440180" cy="646331"/>
          </a:xfrm>
          <a:prstGeom prst="rect">
            <a:avLst/>
          </a:prstGeom>
          <a:noFill/>
        </p:spPr>
        <p:txBody>
          <a:bodyPr wrap="square" rtlCol="0">
            <a:spAutoFit/>
          </a:bodyPr>
          <a:lstStyle/>
          <a:p>
            <a:r>
              <a:rPr lang="en-GB" dirty="0" err="1"/>
              <a:t>PSMAfore</a:t>
            </a:r>
            <a:endParaRPr lang="en-GB" dirty="0"/>
          </a:p>
          <a:p>
            <a:r>
              <a:rPr lang="en-GB" dirty="0"/>
              <a:t>In progress</a:t>
            </a:r>
          </a:p>
        </p:txBody>
      </p:sp>
      <p:sp>
        <p:nvSpPr>
          <p:cNvPr id="8" name="TextBox 7">
            <a:extLst>
              <a:ext uri="{FF2B5EF4-FFF2-40B4-BE49-F238E27FC236}">
                <a16:creationId xmlns:a16="http://schemas.microsoft.com/office/drawing/2014/main" id="{3977F129-9544-E4F9-F54D-FABC0D91849E}"/>
              </a:ext>
            </a:extLst>
          </p:cNvPr>
          <p:cNvSpPr txBox="1"/>
          <p:nvPr/>
        </p:nvSpPr>
        <p:spPr>
          <a:xfrm>
            <a:off x="2244090" y="2245042"/>
            <a:ext cx="1600200" cy="646331"/>
          </a:xfrm>
          <a:prstGeom prst="rect">
            <a:avLst/>
          </a:prstGeom>
          <a:noFill/>
        </p:spPr>
        <p:txBody>
          <a:bodyPr wrap="square" rtlCol="0">
            <a:spAutoFit/>
          </a:bodyPr>
          <a:lstStyle/>
          <a:p>
            <a:r>
              <a:rPr lang="en-GB" dirty="0"/>
              <a:t>PSMA Addition in progress</a:t>
            </a:r>
          </a:p>
        </p:txBody>
      </p:sp>
      <p:cxnSp>
        <p:nvCxnSpPr>
          <p:cNvPr id="10" name="Straight Arrow Connector 9">
            <a:extLst>
              <a:ext uri="{FF2B5EF4-FFF2-40B4-BE49-F238E27FC236}">
                <a16:creationId xmlns:a16="http://schemas.microsoft.com/office/drawing/2014/main" id="{3929D614-2825-AB04-6C69-F130BD1A4D1A}"/>
              </a:ext>
            </a:extLst>
          </p:cNvPr>
          <p:cNvCxnSpPr/>
          <p:nvPr/>
        </p:nvCxnSpPr>
        <p:spPr>
          <a:xfrm>
            <a:off x="4069080" y="3266660"/>
            <a:ext cx="0" cy="7109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7188B23-CEEE-6B4F-7AB4-F0315F725533}"/>
              </a:ext>
            </a:extLst>
          </p:cNvPr>
          <p:cNvCxnSpPr/>
          <p:nvPr/>
        </p:nvCxnSpPr>
        <p:spPr>
          <a:xfrm>
            <a:off x="6217920" y="2489420"/>
            <a:ext cx="0" cy="7109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9762F3A-FDC4-10B0-7EA5-D8DB0A752EAD}"/>
              </a:ext>
            </a:extLst>
          </p:cNvPr>
          <p:cNvCxnSpPr/>
          <p:nvPr/>
        </p:nvCxnSpPr>
        <p:spPr>
          <a:xfrm>
            <a:off x="3429000" y="3622150"/>
            <a:ext cx="0" cy="7109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642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3583DE-55F8-AB4D-A01E-EE870AD307BB}"/>
              </a:ext>
            </a:extLst>
          </p:cNvPr>
          <p:cNvSpPr>
            <a:spLocks noGrp="1"/>
          </p:cNvSpPr>
          <p:nvPr>
            <p:ph type="title"/>
          </p:nvPr>
        </p:nvSpPr>
        <p:spPr/>
        <p:txBody>
          <a:bodyPr/>
          <a:lstStyle/>
          <a:p>
            <a:r>
              <a:rPr lang="en-GB" dirty="0"/>
              <a:t>PSMA fore </a:t>
            </a:r>
          </a:p>
        </p:txBody>
      </p:sp>
      <p:sp>
        <p:nvSpPr>
          <p:cNvPr id="4" name="Content Placeholder 3">
            <a:extLst>
              <a:ext uri="{FF2B5EF4-FFF2-40B4-BE49-F238E27FC236}">
                <a16:creationId xmlns:a16="http://schemas.microsoft.com/office/drawing/2014/main" id="{C5236322-D21C-9414-1BD7-D2AB6D7E3AA2}"/>
              </a:ext>
            </a:extLst>
          </p:cNvPr>
          <p:cNvSpPr>
            <a:spLocks noGrp="1"/>
          </p:cNvSpPr>
          <p:nvPr>
            <p:ph idx="1"/>
          </p:nvPr>
        </p:nvSpPr>
        <p:spPr/>
        <p:txBody>
          <a:bodyPr>
            <a:normAutofit fontScale="92500" lnSpcReduction="20000"/>
          </a:bodyPr>
          <a:lstStyle/>
          <a:p>
            <a:r>
              <a:rPr lang="en-GB" dirty="0" err="1"/>
              <a:t>PSMAfore</a:t>
            </a:r>
            <a:r>
              <a:rPr lang="en-GB" dirty="0"/>
              <a:t> study compares PFS in castrate resistant metastatic prostate cancer treated with early results show good results if used prior to </a:t>
            </a:r>
            <a:r>
              <a:rPr lang="en-GB" dirty="0" err="1"/>
              <a:t>taxanes</a:t>
            </a:r>
            <a:endParaRPr lang="en-GB" dirty="0"/>
          </a:p>
          <a:p>
            <a:r>
              <a:rPr lang="en-GB" dirty="0"/>
              <a:t>6 x 7.4GBq Lu-177 PSMA 617 compared to change of </a:t>
            </a:r>
            <a:r>
              <a:rPr lang="en-GB" dirty="0" err="1"/>
              <a:t>arberaterone</a:t>
            </a:r>
            <a:r>
              <a:rPr lang="en-GB" dirty="0"/>
              <a:t> or enzalutamide</a:t>
            </a:r>
          </a:p>
          <a:p>
            <a:r>
              <a:rPr lang="en-GB" dirty="0"/>
              <a:t>468 patients recruited </a:t>
            </a:r>
          </a:p>
          <a:p>
            <a:r>
              <a:rPr lang="en-GB" dirty="0"/>
              <a:t>Interim results Sartor et al Ann Oncol 2023 the median PFS for Lu-177 PSMA 617 group was 12.0 months compared to 5.6 months for changing arb or </a:t>
            </a:r>
            <a:r>
              <a:rPr lang="en-GB" dirty="0" err="1"/>
              <a:t>enza</a:t>
            </a:r>
            <a:endParaRPr lang="en-GB" dirty="0"/>
          </a:p>
          <a:p>
            <a:r>
              <a:rPr lang="en-GB" dirty="0"/>
              <a:t>Final results expected 2028</a:t>
            </a:r>
          </a:p>
          <a:p>
            <a:r>
              <a:rPr lang="en-GB" dirty="0"/>
              <a:t>May mean patients treated much earlier in their disease</a:t>
            </a:r>
          </a:p>
          <a:p>
            <a:endParaRPr lang="en-GB" dirty="0"/>
          </a:p>
        </p:txBody>
      </p:sp>
    </p:spTree>
    <p:extLst>
      <p:ext uri="{BB962C8B-B14F-4D97-AF65-F5344CB8AC3E}">
        <p14:creationId xmlns:p14="http://schemas.microsoft.com/office/powerpoint/2010/main" val="3809270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PSMA (Glutamate carboxypeptidase II) structure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277" y="1690688"/>
            <a:ext cx="4162760" cy="4897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3001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CADB99-63B8-ED58-6D22-EE25FA155F25}"/>
              </a:ext>
            </a:extLst>
          </p:cNvPr>
          <p:cNvSpPr>
            <a:spLocks noGrp="1"/>
          </p:cNvSpPr>
          <p:nvPr>
            <p:ph type="title"/>
          </p:nvPr>
        </p:nvSpPr>
        <p:spPr/>
        <p:txBody>
          <a:bodyPr/>
          <a:lstStyle/>
          <a:p>
            <a:r>
              <a:rPr lang="en-GB" dirty="0"/>
              <a:t>Patient of PSMA for trial </a:t>
            </a:r>
          </a:p>
        </p:txBody>
      </p:sp>
      <p:pic>
        <p:nvPicPr>
          <p:cNvPr id="6" name="Picture 5" descr="A close-up of a person's body&#10;&#10;Description automatically generated">
            <a:extLst>
              <a:ext uri="{FF2B5EF4-FFF2-40B4-BE49-F238E27FC236}">
                <a16:creationId xmlns:a16="http://schemas.microsoft.com/office/drawing/2014/main" id="{81736CBD-08C8-596A-334B-C69FE813B0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306" y="1774556"/>
            <a:ext cx="1858504" cy="4130297"/>
          </a:xfrm>
          <a:prstGeom prst="rect">
            <a:avLst/>
          </a:prstGeom>
        </p:spPr>
      </p:pic>
      <p:pic>
        <p:nvPicPr>
          <p:cNvPr id="8" name="Picture 7" descr="A person's body with a stomach and kidneys&#10;&#10;Description automatically generated">
            <a:extLst>
              <a:ext uri="{FF2B5EF4-FFF2-40B4-BE49-F238E27FC236}">
                <a16:creationId xmlns:a16="http://schemas.microsoft.com/office/drawing/2014/main" id="{40BC5DC7-835A-1270-6845-943473A2FE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922" y="1710846"/>
            <a:ext cx="2970345" cy="4195381"/>
          </a:xfrm>
          <a:prstGeom prst="rect">
            <a:avLst/>
          </a:prstGeom>
        </p:spPr>
      </p:pic>
      <p:pic>
        <p:nvPicPr>
          <p:cNvPr id="10" name="Picture 9" descr="A comparison of a person's body&#10;&#10;Description automatically generated">
            <a:extLst>
              <a:ext uri="{FF2B5EF4-FFF2-40B4-BE49-F238E27FC236}">
                <a16:creationId xmlns:a16="http://schemas.microsoft.com/office/drawing/2014/main" id="{9CE101E1-6F70-3AF1-72F3-E84E3A097E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6057" y="1828799"/>
            <a:ext cx="2874248" cy="4130589"/>
          </a:xfrm>
          <a:prstGeom prst="rect">
            <a:avLst/>
          </a:prstGeom>
        </p:spPr>
      </p:pic>
      <p:sp>
        <p:nvSpPr>
          <p:cNvPr id="11" name="TextBox 10">
            <a:extLst>
              <a:ext uri="{FF2B5EF4-FFF2-40B4-BE49-F238E27FC236}">
                <a16:creationId xmlns:a16="http://schemas.microsoft.com/office/drawing/2014/main" id="{F554E204-7020-4EC3-27E4-1FFADDE3D82C}"/>
              </a:ext>
            </a:extLst>
          </p:cNvPr>
          <p:cNvSpPr txBox="1"/>
          <p:nvPr/>
        </p:nvSpPr>
        <p:spPr>
          <a:xfrm>
            <a:off x="953146" y="6067586"/>
            <a:ext cx="7886700" cy="646331"/>
          </a:xfrm>
          <a:prstGeom prst="rect">
            <a:avLst/>
          </a:prstGeom>
          <a:noFill/>
        </p:spPr>
        <p:txBody>
          <a:bodyPr wrap="square" rtlCol="0">
            <a:spAutoFit/>
          </a:bodyPr>
          <a:lstStyle/>
          <a:p>
            <a:r>
              <a:rPr lang="en-GB" dirty="0"/>
              <a:t>Ga-68 PSMA                        1</a:t>
            </a:r>
            <a:r>
              <a:rPr lang="en-GB" baseline="30000" dirty="0"/>
              <a:t>st</a:t>
            </a:r>
            <a:r>
              <a:rPr lang="en-GB" dirty="0"/>
              <a:t> Lu-177 PSMA                              3</a:t>
            </a:r>
            <a:r>
              <a:rPr lang="en-GB" baseline="30000" dirty="0"/>
              <a:t>rd</a:t>
            </a:r>
            <a:r>
              <a:rPr lang="en-GB" dirty="0"/>
              <a:t> Lu-177 PSMA</a:t>
            </a:r>
          </a:p>
          <a:p>
            <a:r>
              <a:rPr lang="en-GB" dirty="0"/>
              <a:t>      PSA 22                                           PSA 27                                           PSA &lt;0.1</a:t>
            </a:r>
          </a:p>
        </p:txBody>
      </p:sp>
    </p:spTree>
    <p:extLst>
      <p:ext uri="{BB962C8B-B14F-4D97-AF65-F5344CB8AC3E}">
        <p14:creationId xmlns:p14="http://schemas.microsoft.com/office/powerpoint/2010/main" val="3989685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3212C-9703-CB0B-9F7B-F327F32CE983}"/>
              </a:ext>
            </a:extLst>
          </p:cNvPr>
          <p:cNvSpPr>
            <a:spLocks noGrp="1"/>
          </p:cNvSpPr>
          <p:nvPr>
            <p:ph type="title"/>
          </p:nvPr>
        </p:nvSpPr>
        <p:spPr/>
        <p:txBody>
          <a:bodyPr/>
          <a:lstStyle/>
          <a:p>
            <a:r>
              <a:rPr lang="en-GB" dirty="0" err="1"/>
              <a:t>PSMAaddition</a:t>
            </a:r>
            <a:endParaRPr lang="en-GB" dirty="0"/>
          </a:p>
        </p:txBody>
      </p:sp>
      <p:sp>
        <p:nvSpPr>
          <p:cNvPr id="3" name="Content Placeholder 2">
            <a:extLst>
              <a:ext uri="{FF2B5EF4-FFF2-40B4-BE49-F238E27FC236}">
                <a16:creationId xmlns:a16="http://schemas.microsoft.com/office/drawing/2014/main" id="{D0BA2B6C-C8BB-31EF-53FC-B84C9EF0A3E2}"/>
              </a:ext>
            </a:extLst>
          </p:cNvPr>
          <p:cNvSpPr>
            <a:spLocks noGrp="1"/>
          </p:cNvSpPr>
          <p:nvPr>
            <p:ph idx="1"/>
          </p:nvPr>
        </p:nvSpPr>
        <p:spPr/>
        <p:txBody>
          <a:bodyPr>
            <a:normAutofit/>
          </a:bodyPr>
          <a:lstStyle/>
          <a:p>
            <a:r>
              <a:rPr lang="en-GB" sz="2400" dirty="0"/>
              <a:t>Looks at patients much earlier in the pathway</a:t>
            </a:r>
          </a:p>
          <a:p>
            <a:r>
              <a:rPr lang="en-GB" sz="2400" dirty="0"/>
              <a:t>Looks at hormone sensitive metastatic prostate cancer who would normally be treated by </a:t>
            </a:r>
            <a:r>
              <a:rPr lang="en-GB" sz="2400" dirty="0" err="1"/>
              <a:t>arberatoerone</a:t>
            </a:r>
            <a:r>
              <a:rPr lang="en-GB" sz="2400" dirty="0"/>
              <a:t> or enzalutamide</a:t>
            </a:r>
          </a:p>
          <a:p>
            <a:r>
              <a:rPr lang="en-GB" sz="2400" dirty="0"/>
              <a:t>1162 patients with hormone sensitive metastatic prostate cancer will be recruited </a:t>
            </a:r>
          </a:p>
          <a:p>
            <a:r>
              <a:rPr lang="en-GB" sz="2400" dirty="0"/>
              <a:t>Half will receive Arb or Enzo</a:t>
            </a:r>
          </a:p>
          <a:p>
            <a:r>
              <a:rPr lang="en-GB" sz="2400" dirty="0"/>
              <a:t>Half will receive Arb or </a:t>
            </a:r>
            <a:r>
              <a:rPr lang="en-GB" sz="2400" dirty="0" err="1"/>
              <a:t>Anzo</a:t>
            </a:r>
            <a:r>
              <a:rPr lang="en-GB" sz="2400" dirty="0"/>
              <a:t> and 4 cycles of 7.4 </a:t>
            </a:r>
            <a:r>
              <a:rPr lang="en-GB" sz="2400" dirty="0" err="1"/>
              <a:t>GBq</a:t>
            </a:r>
            <a:r>
              <a:rPr lang="en-GB" sz="2400" dirty="0"/>
              <a:t> Lu-177 PSMA 617</a:t>
            </a:r>
          </a:p>
          <a:p>
            <a:r>
              <a:rPr lang="en-GB" sz="2400" dirty="0"/>
              <a:t>Primary end point is increased median PFS </a:t>
            </a:r>
          </a:p>
        </p:txBody>
      </p:sp>
      <p:pic>
        <p:nvPicPr>
          <p:cNvPr id="8" name="Audio 7">
            <a:hlinkClick r:id="" action="ppaction://media"/>
            <a:extLst>
              <a:ext uri="{FF2B5EF4-FFF2-40B4-BE49-F238E27FC236}">
                <a16:creationId xmlns:a16="http://schemas.microsoft.com/office/drawing/2014/main" id="{319C5CC2-F39A-2DBE-89AE-01611C4419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7539228" y="4395978"/>
            <a:ext cx="1543050" cy="1543050"/>
          </a:xfrm>
          <a:prstGeom prst="ellipse">
            <a:avLst/>
          </a:prstGeom>
        </p:spPr>
      </p:pic>
    </p:spTree>
    <p:extLst>
      <p:ext uri="{BB962C8B-B14F-4D97-AF65-F5344CB8AC3E}">
        <p14:creationId xmlns:p14="http://schemas.microsoft.com/office/powerpoint/2010/main" val="517570075"/>
      </p:ext>
    </p:extLst>
  </p:cSld>
  <p:clrMapOvr>
    <a:masterClrMapping/>
  </p:clrMapOvr>
  <mc:AlternateContent xmlns:mc="http://schemas.openxmlformats.org/markup-compatibility/2006" xmlns:p14="http://schemas.microsoft.com/office/powerpoint/2010/main">
    <mc:Choice Requires="p14">
      <p:transition spd="slow" p14:dur="2000" advTm="60883"/>
    </mc:Choice>
    <mc:Fallback xmlns="">
      <p:transition spd="slow" advTm="60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E24EF-4096-640B-788C-9875212575EA}"/>
              </a:ext>
            </a:extLst>
          </p:cNvPr>
          <p:cNvSpPr>
            <a:spLocks noGrp="1"/>
          </p:cNvSpPr>
          <p:nvPr>
            <p:ph type="title"/>
          </p:nvPr>
        </p:nvSpPr>
        <p:spPr/>
        <p:txBody>
          <a:bodyPr/>
          <a:lstStyle/>
          <a:p>
            <a:r>
              <a:rPr lang="en-GB" dirty="0"/>
              <a:t>Why do these studies</a:t>
            </a:r>
          </a:p>
        </p:txBody>
      </p:sp>
      <p:sp>
        <p:nvSpPr>
          <p:cNvPr id="3" name="Content Placeholder 2">
            <a:extLst>
              <a:ext uri="{FF2B5EF4-FFF2-40B4-BE49-F238E27FC236}">
                <a16:creationId xmlns:a16="http://schemas.microsoft.com/office/drawing/2014/main" id="{63C682A2-9075-E016-8DDC-1C41CB165EE0}"/>
              </a:ext>
            </a:extLst>
          </p:cNvPr>
          <p:cNvSpPr>
            <a:spLocks noGrp="1"/>
          </p:cNvSpPr>
          <p:nvPr>
            <p:ph idx="1"/>
          </p:nvPr>
        </p:nvSpPr>
        <p:spPr/>
        <p:txBody>
          <a:bodyPr/>
          <a:lstStyle/>
          <a:p>
            <a:r>
              <a:rPr lang="en-GB" dirty="0"/>
              <a:t>Saul Hertz and his followers showed early treatment of thyroid cancer with I-131 prevents disease recurrence</a:t>
            </a:r>
          </a:p>
          <a:p>
            <a:r>
              <a:rPr lang="en-GB" dirty="0"/>
              <a:t>Small volume disease easier to treat </a:t>
            </a:r>
          </a:p>
          <a:p>
            <a:r>
              <a:rPr lang="en-GB" dirty="0"/>
              <a:t>Also number of potential patients much greater maybe millions not thousands</a:t>
            </a:r>
          </a:p>
          <a:p>
            <a:r>
              <a:rPr lang="en-GB" dirty="0"/>
              <a:t>$$$$$$$$$$$$$$$ for the drug companies </a:t>
            </a:r>
          </a:p>
        </p:txBody>
      </p:sp>
    </p:spTree>
    <p:extLst>
      <p:ext uri="{BB962C8B-B14F-4D97-AF65-F5344CB8AC3E}">
        <p14:creationId xmlns:p14="http://schemas.microsoft.com/office/powerpoint/2010/main" val="2971423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84072-58FC-B2AC-32EA-B8810396BBDF}"/>
              </a:ext>
            </a:extLst>
          </p:cNvPr>
          <p:cNvSpPr>
            <a:spLocks noGrp="1"/>
          </p:cNvSpPr>
          <p:nvPr>
            <p:ph type="title"/>
          </p:nvPr>
        </p:nvSpPr>
        <p:spPr/>
        <p:txBody>
          <a:bodyPr/>
          <a:lstStyle/>
          <a:p>
            <a:r>
              <a:rPr lang="en-GB" dirty="0"/>
              <a:t>Other options change the radionuclide</a:t>
            </a:r>
          </a:p>
        </p:txBody>
      </p:sp>
      <p:sp>
        <p:nvSpPr>
          <p:cNvPr id="3" name="Content Placeholder 2">
            <a:extLst>
              <a:ext uri="{FF2B5EF4-FFF2-40B4-BE49-F238E27FC236}">
                <a16:creationId xmlns:a16="http://schemas.microsoft.com/office/drawing/2014/main" id="{8CD31A5B-7920-15A1-086D-CBFFA274150B}"/>
              </a:ext>
            </a:extLst>
          </p:cNvPr>
          <p:cNvSpPr>
            <a:spLocks noGrp="1"/>
          </p:cNvSpPr>
          <p:nvPr>
            <p:ph idx="1"/>
          </p:nvPr>
        </p:nvSpPr>
        <p:spPr/>
        <p:txBody>
          <a:bodyPr/>
          <a:lstStyle/>
          <a:p>
            <a:r>
              <a:rPr lang="en-GB" dirty="0"/>
              <a:t>Characteristics of some of the radionuclides being studied </a:t>
            </a:r>
          </a:p>
          <a:p>
            <a:endParaRPr lang="en-GB" dirty="0"/>
          </a:p>
          <a:p>
            <a:endParaRPr lang="en-GB" dirty="0"/>
          </a:p>
        </p:txBody>
      </p:sp>
      <p:graphicFrame>
        <p:nvGraphicFramePr>
          <p:cNvPr id="4" name="Table 3">
            <a:extLst>
              <a:ext uri="{FF2B5EF4-FFF2-40B4-BE49-F238E27FC236}">
                <a16:creationId xmlns:a16="http://schemas.microsoft.com/office/drawing/2014/main" id="{89F4E076-7B76-FEF1-2B85-86B302BE876E}"/>
              </a:ext>
            </a:extLst>
          </p:cNvPr>
          <p:cNvGraphicFramePr>
            <a:graphicFrameLocks noGrp="1"/>
          </p:cNvGraphicFramePr>
          <p:nvPr>
            <p:extLst>
              <p:ext uri="{D42A27DB-BD31-4B8C-83A1-F6EECF244321}">
                <p14:modId xmlns:p14="http://schemas.microsoft.com/office/powerpoint/2010/main" val="3581563207"/>
              </p:ext>
            </p:extLst>
          </p:nvPr>
        </p:nvGraphicFramePr>
        <p:xfrm>
          <a:off x="628650" y="2989580"/>
          <a:ext cx="7578089" cy="3032760"/>
        </p:xfrm>
        <a:graphic>
          <a:graphicData uri="http://schemas.openxmlformats.org/drawingml/2006/table">
            <a:tbl>
              <a:tblPr firstRow="1" bandRow="1">
                <a:tableStyleId>{5C22544A-7EE6-4342-B048-85BDC9FD1C3A}</a:tableStyleId>
              </a:tblPr>
              <a:tblGrid>
                <a:gridCol w="1771378">
                  <a:extLst>
                    <a:ext uri="{9D8B030D-6E8A-4147-A177-3AD203B41FA5}">
                      <a16:colId xmlns:a16="http://schemas.microsoft.com/office/drawing/2014/main" val="3259382530"/>
                    </a:ext>
                  </a:extLst>
                </a:gridCol>
                <a:gridCol w="3807990">
                  <a:extLst>
                    <a:ext uri="{9D8B030D-6E8A-4147-A177-3AD203B41FA5}">
                      <a16:colId xmlns:a16="http://schemas.microsoft.com/office/drawing/2014/main" val="1388197420"/>
                    </a:ext>
                  </a:extLst>
                </a:gridCol>
                <a:gridCol w="1998721">
                  <a:extLst>
                    <a:ext uri="{9D8B030D-6E8A-4147-A177-3AD203B41FA5}">
                      <a16:colId xmlns:a16="http://schemas.microsoft.com/office/drawing/2014/main" val="1042903779"/>
                    </a:ext>
                  </a:extLst>
                </a:gridCol>
              </a:tblGrid>
              <a:tr h="370840">
                <a:tc>
                  <a:txBody>
                    <a:bodyPr/>
                    <a:lstStyle/>
                    <a:p>
                      <a:r>
                        <a:rPr lang="en-GB" dirty="0"/>
                        <a:t>Radionuclide</a:t>
                      </a:r>
                    </a:p>
                  </a:txBody>
                  <a:tcPr/>
                </a:tc>
                <a:tc>
                  <a:txBody>
                    <a:bodyPr/>
                    <a:lstStyle/>
                    <a:p>
                      <a:r>
                        <a:rPr lang="en-GB" dirty="0"/>
                        <a:t>Physical characteristics</a:t>
                      </a:r>
                    </a:p>
                  </a:txBody>
                  <a:tcPr/>
                </a:tc>
                <a:tc>
                  <a:txBody>
                    <a:bodyPr/>
                    <a:lstStyle/>
                    <a:p>
                      <a:r>
                        <a:rPr lang="en-GB" dirty="0"/>
                        <a:t>Notes</a:t>
                      </a:r>
                    </a:p>
                  </a:txBody>
                  <a:tcPr/>
                </a:tc>
                <a:extLst>
                  <a:ext uri="{0D108BD9-81ED-4DB2-BD59-A6C34878D82A}">
                    <a16:rowId xmlns:a16="http://schemas.microsoft.com/office/drawing/2014/main" val="135406889"/>
                  </a:ext>
                </a:extLst>
              </a:tr>
              <a:tr h="370840">
                <a:tc>
                  <a:txBody>
                    <a:bodyPr/>
                    <a:lstStyle/>
                    <a:p>
                      <a:r>
                        <a:rPr lang="en-GB" dirty="0"/>
                        <a:t>Lu-177</a:t>
                      </a:r>
                    </a:p>
                  </a:txBody>
                  <a:tcPr/>
                </a:tc>
                <a:tc>
                  <a:txBody>
                    <a:bodyPr/>
                    <a:lstStyle/>
                    <a:p>
                      <a:r>
                        <a:rPr lang="en-GB" dirty="0"/>
                        <a:t>T1/2 6.7 days 12% 0.5MeV beta</a:t>
                      </a:r>
                    </a:p>
                  </a:txBody>
                  <a:tcPr/>
                </a:tc>
                <a:tc>
                  <a:txBody>
                    <a:bodyPr/>
                    <a:lstStyle/>
                    <a:p>
                      <a:r>
                        <a:rPr lang="en-GB" dirty="0"/>
                        <a:t>Used in 617</a:t>
                      </a:r>
                    </a:p>
                  </a:txBody>
                  <a:tcPr/>
                </a:tc>
                <a:extLst>
                  <a:ext uri="{0D108BD9-81ED-4DB2-BD59-A6C34878D82A}">
                    <a16:rowId xmlns:a16="http://schemas.microsoft.com/office/drawing/2014/main" val="3222232486"/>
                  </a:ext>
                </a:extLst>
              </a:tr>
              <a:tr h="370840">
                <a:tc>
                  <a:txBody>
                    <a:bodyPr/>
                    <a:lstStyle/>
                    <a:p>
                      <a:r>
                        <a:rPr lang="en-GB" dirty="0"/>
                        <a:t>Tb-161</a:t>
                      </a:r>
                    </a:p>
                  </a:txBody>
                  <a:tcPr/>
                </a:tc>
                <a:tc>
                  <a:txBody>
                    <a:bodyPr/>
                    <a:lstStyle/>
                    <a:p>
                      <a:r>
                        <a:rPr lang="en-GB" dirty="0"/>
                        <a:t>T1/2 6.9 days 100% 0.6 MeV beta Also Auger and conversion electrons</a:t>
                      </a:r>
                    </a:p>
                  </a:txBody>
                  <a:tcPr/>
                </a:tc>
                <a:tc>
                  <a:txBody>
                    <a:bodyPr/>
                    <a:lstStyle/>
                    <a:p>
                      <a:r>
                        <a:rPr lang="en-GB" dirty="0"/>
                        <a:t>In phase II trials</a:t>
                      </a:r>
                    </a:p>
                  </a:txBody>
                  <a:tcPr/>
                </a:tc>
                <a:extLst>
                  <a:ext uri="{0D108BD9-81ED-4DB2-BD59-A6C34878D82A}">
                    <a16:rowId xmlns:a16="http://schemas.microsoft.com/office/drawing/2014/main" val="3295797321"/>
                  </a:ext>
                </a:extLst>
              </a:tr>
              <a:tr h="370840">
                <a:tc>
                  <a:txBody>
                    <a:bodyPr/>
                    <a:lstStyle/>
                    <a:p>
                      <a:r>
                        <a:rPr lang="en-GB" dirty="0"/>
                        <a:t>Ac-225</a:t>
                      </a:r>
                    </a:p>
                  </a:txBody>
                  <a:tcPr/>
                </a:tc>
                <a:tc>
                  <a:txBody>
                    <a:bodyPr/>
                    <a:lstStyle/>
                    <a:p>
                      <a:r>
                        <a:rPr lang="en-GB" dirty="0"/>
                        <a:t>T1/2 10 days multiple daughters 4 alphas , 2 betas max energy 7.1MeV</a:t>
                      </a:r>
                    </a:p>
                  </a:txBody>
                  <a:tcPr/>
                </a:tc>
                <a:tc>
                  <a:txBody>
                    <a:bodyPr/>
                    <a:lstStyle/>
                    <a:p>
                      <a:r>
                        <a:rPr lang="en-GB" dirty="0"/>
                        <a:t>World supply limited</a:t>
                      </a:r>
                    </a:p>
                  </a:txBody>
                  <a:tcPr/>
                </a:tc>
                <a:extLst>
                  <a:ext uri="{0D108BD9-81ED-4DB2-BD59-A6C34878D82A}">
                    <a16:rowId xmlns:a16="http://schemas.microsoft.com/office/drawing/2014/main" val="1268313836"/>
                  </a:ext>
                </a:extLst>
              </a:tr>
              <a:tr h="370840">
                <a:tc>
                  <a:txBody>
                    <a:bodyPr/>
                    <a:lstStyle/>
                    <a:p>
                      <a:r>
                        <a:rPr lang="en-GB" dirty="0"/>
                        <a:t>Pb-212</a:t>
                      </a:r>
                    </a:p>
                  </a:txBody>
                  <a:tcPr/>
                </a:tc>
                <a:tc>
                  <a:txBody>
                    <a:bodyPr/>
                    <a:lstStyle/>
                    <a:p>
                      <a:r>
                        <a:rPr lang="en-GB" dirty="0"/>
                        <a:t>T1/2 10 hours 1 alpha, 1 beta, 6.1 MeV</a:t>
                      </a:r>
                    </a:p>
                  </a:txBody>
                  <a:tcPr/>
                </a:tc>
                <a:tc>
                  <a:txBody>
                    <a:bodyPr/>
                    <a:lstStyle/>
                    <a:p>
                      <a:r>
                        <a:rPr lang="en-GB" dirty="0"/>
                        <a:t>Limitless supply</a:t>
                      </a:r>
                    </a:p>
                  </a:txBody>
                  <a:tcPr/>
                </a:tc>
                <a:extLst>
                  <a:ext uri="{0D108BD9-81ED-4DB2-BD59-A6C34878D82A}">
                    <a16:rowId xmlns:a16="http://schemas.microsoft.com/office/drawing/2014/main" val="2714325454"/>
                  </a:ext>
                </a:extLst>
              </a:tr>
              <a:tr h="370840">
                <a:tc>
                  <a:txBody>
                    <a:bodyPr/>
                    <a:lstStyle/>
                    <a:p>
                      <a:r>
                        <a:rPr lang="en-GB" dirty="0"/>
                        <a:t>At-211</a:t>
                      </a:r>
                    </a:p>
                  </a:txBody>
                  <a:tcPr/>
                </a:tc>
                <a:tc>
                  <a:txBody>
                    <a:bodyPr/>
                    <a:lstStyle/>
                    <a:p>
                      <a:r>
                        <a:rPr lang="en-GB" dirty="0"/>
                        <a:t>T1/2 7.2 hours  alpha 1 beta 5.8MeV </a:t>
                      </a:r>
                    </a:p>
                  </a:txBody>
                  <a:tcPr/>
                </a:tc>
                <a:tc>
                  <a:txBody>
                    <a:bodyPr/>
                    <a:lstStyle/>
                    <a:p>
                      <a:r>
                        <a:rPr lang="en-GB" dirty="0"/>
                        <a:t>Cyclotron produced</a:t>
                      </a:r>
                    </a:p>
                  </a:txBody>
                  <a:tcPr/>
                </a:tc>
                <a:extLst>
                  <a:ext uri="{0D108BD9-81ED-4DB2-BD59-A6C34878D82A}">
                    <a16:rowId xmlns:a16="http://schemas.microsoft.com/office/drawing/2014/main" val="3096682929"/>
                  </a:ext>
                </a:extLst>
              </a:tr>
            </a:tbl>
          </a:graphicData>
        </a:graphic>
      </p:graphicFrame>
    </p:spTree>
    <p:extLst>
      <p:ext uri="{BB962C8B-B14F-4D97-AF65-F5344CB8AC3E}">
        <p14:creationId xmlns:p14="http://schemas.microsoft.com/office/powerpoint/2010/main" val="1719326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318C-07CA-E04F-532B-8575EA1DE327}"/>
              </a:ext>
            </a:extLst>
          </p:cNvPr>
          <p:cNvSpPr>
            <a:spLocks noGrp="1"/>
          </p:cNvSpPr>
          <p:nvPr>
            <p:ph type="title"/>
          </p:nvPr>
        </p:nvSpPr>
        <p:spPr/>
        <p:txBody>
          <a:bodyPr/>
          <a:lstStyle/>
          <a:p>
            <a:r>
              <a:rPr lang="en-GB" dirty="0"/>
              <a:t>Second option change the carrier</a:t>
            </a:r>
          </a:p>
        </p:txBody>
      </p:sp>
      <p:sp>
        <p:nvSpPr>
          <p:cNvPr id="3" name="Content Placeholder 2">
            <a:extLst>
              <a:ext uri="{FF2B5EF4-FFF2-40B4-BE49-F238E27FC236}">
                <a16:creationId xmlns:a16="http://schemas.microsoft.com/office/drawing/2014/main" id="{16381449-43E2-CA2C-E89D-218158E0F823}"/>
              </a:ext>
            </a:extLst>
          </p:cNvPr>
          <p:cNvSpPr>
            <a:spLocks noGrp="1"/>
          </p:cNvSpPr>
          <p:nvPr>
            <p:ph idx="1"/>
          </p:nvPr>
        </p:nvSpPr>
        <p:spPr/>
        <p:txBody>
          <a:bodyPr/>
          <a:lstStyle/>
          <a:p>
            <a:r>
              <a:rPr lang="en-GB" dirty="0"/>
              <a:t>Some of the carriers being developed</a:t>
            </a:r>
          </a:p>
          <a:p>
            <a:endParaRPr lang="en-GB" dirty="0"/>
          </a:p>
        </p:txBody>
      </p:sp>
      <p:graphicFrame>
        <p:nvGraphicFramePr>
          <p:cNvPr id="6" name="Table 5">
            <a:extLst>
              <a:ext uri="{FF2B5EF4-FFF2-40B4-BE49-F238E27FC236}">
                <a16:creationId xmlns:a16="http://schemas.microsoft.com/office/drawing/2014/main" id="{8BB15EED-6039-9313-AC4A-ACD465C1C9AF}"/>
              </a:ext>
            </a:extLst>
          </p:cNvPr>
          <p:cNvGraphicFramePr>
            <a:graphicFrameLocks noGrp="1"/>
          </p:cNvGraphicFramePr>
          <p:nvPr>
            <p:extLst>
              <p:ext uri="{D42A27DB-BD31-4B8C-83A1-F6EECF244321}">
                <p14:modId xmlns:p14="http://schemas.microsoft.com/office/powerpoint/2010/main" val="3427387554"/>
              </p:ext>
            </p:extLst>
          </p:nvPr>
        </p:nvGraphicFramePr>
        <p:xfrm>
          <a:off x="693420" y="2517140"/>
          <a:ext cx="7886700" cy="2494280"/>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34826356"/>
                    </a:ext>
                  </a:extLst>
                </a:gridCol>
                <a:gridCol w="1699260">
                  <a:extLst>
                    <a:ext uri="{9D8B030D-6E8A-4147-A177-3AD203B41FA5}">
                      <a16:colId xmlns:a16="http://schemas.microsoft.com/office/drawing/2014/main" val="3637286688"/>
                    </a:ext>
                  </a:extLst>
                </a:gridCol>
                <a:gridCol w="2615565">
                  <a:extLst>
                    <a:ext uri="{9D8B030D-6E8A-4147-A177-3AD203B41FA5}">
                      <a16:colId xmlns:a16="http://schemas.microsoft.com/office/drawing/2014/main" val="2900068054"/>
                    </a:ext>
                  </a:extLst>
                </a:gridCol>
                <a:gridCol w="1971675">
                  <a:extLst>
                    <a:ext uri="{9D8B030D-6E8A-4147-A177-3AD203B41FA5}">
                      <a16:colId xmlns:a16="http://schemas.microsoft.com/office/drawing/2014/main" val="1822226002"/>
                    </a:ext>
                  </a:extLst>
                </a:gridCol>
              </a:tblGrid>
              <a:tr h="370840">
                <a:tc>
                  <a:txBody>
                    <a:bodyPr/>
                    <a:lstStyle/>
                    <a:p>
                      <a:r>
                        <a:rPr lang="en-GB" dirty="0"/>
                        <a:t>Ligand</a:t>
                      </a:r>
                    </a:p>
                  </a:txBody>
                  <a:tcPr/>
                </a:tc>
                <a:tc>
                  <a:txBody>
                    <a:bodyPr/>
                    <a:lstStyle/>
                    <a:p>
                      <a:r>
                        <a:rPr lang="en-GB" dirty="0"/>
                        <a:t>Isotope</a:t>
                      </a:r>
                    </a:p>
                  </a:txBody>
                  <a:tcPr/>
                </a:tc>
                <a:tc>
                  <a:txBody>
                    <a:bodyPr/>
                    <a:lstStyle/>
                    <a:p>
                      <a:r>
                        <a:rPr lang="en-GB" dirty="0"/>
                        <a:t>Localisation</a:t>
                      </a:r>
                    </a:p>
                  </a:txBody>
                  <a:tcPr/>
                </a:tc>
                <a:tc>
                  <a:txBody>
                    <a:bodyPr/>
                    <a:lstStyle/>
                    <a:p>
                      <a:r>
                        <a:rPr lang="en-GB" dirty="0"/>
                        <a:t>Notes</a:t>
                      </a:r>
                    </a:p>
                  </a:txBody>
                  <a:tcPr/>
                </a:tc>
                <a:extLst>
                  <a:ext uri="{0D108BD9-81ED-4DB2-BD59-A6C34878D82A}">
                    <a16:rowId xmlns:a16="http://schemas.microsoft.com/office/drawing/2014/main" val="2169575214"/>
                  </a:ext>
                </a:extLst>
              </a:tr>
              <a:tr h="370840">
                <a:tc>
                  <a:txBody>
                    <a:bodyPr/>
                    <a:lstStyle/>
                    <a:p>
                      <a:r>
                        <a:rPr lang="en-GB" dirty="0"/>
                        <a:t>PSMA 617</a:t>
                      </a:r>
                    </a:p>
                  </a:txBody>
                  <a:tcPr/>
                </a:tc>
                <a:tc>
                  <a:txBody>
                    <a:bodyPr/>
                    <a:lstStyle/>
                    <a:p>
                      <a:r>
                        <a:rPr lang="en-GB" dirty="0"/>
                        <a:t>Lu-177, Ac-225</a:t>
                      </a:r>
                    </a:p>
                  </a:txBody>
                  <a:tcPr/>
                </a:tc>
                <a:tc>
                  <a:txBody>
                    <a:bodyPr/>
                    <a:lstStyle/>
                    <a:p>
                      <a:r>
                        <a:rPr lang="en-GB" dirty="0"/>
                        <a:t>Glutamate analogue</a:t>
                      </a:r>
                    </a:p>
                  </a:txBody>
                  <a:tcPr/>
                </a:tc>
                <a:tc>
                  <a:txBody>
                    <a:bodyPr/>
                    <a:lstStyle/>
                    <a:p>
                      <a:r>
                        <a:rPr lang="en-GB" dirty="0"/>
                        <a:t>Ac-225 in phase II</a:t>
                      </a:r>
                    </a:p>
                  </a:txBody>
                  <a:tcPr/>
                </a:tc>
                <a:extLst>
                  <a:ext uri="{0D108BD9-81ED-4DB2-BD59-A6C34878D82A}">
                    <a16:rowId xmlns:a16="http://schemas.microsoft.com/office/drawing/2014/main" val="3235709889"/>
                  </a:ext>
                </a:extLst>
              </a:tr>
              <a:tr h="370840">
                <a:tc>
                  <a:txBody>
                    <a:bodyPr/>
                    <a:lstStyle/>
                    <a:p>
                      <a:r>
                        <a:rPr lang="en-GB" dirty="0"/>
                        <a:t>PSMA I&amp;T</a:t>
                      </a:r>
                    </a:p>
                  </a:txBody>
                  <a:tcPr/>
                </a:tc>
                <a:tc>
                  <a:txBody>
                    <a:bodyPr/>
                    <a:lstStyle/>
                    <a:p>
                      <a:r>
                        <a:rPr lang="en-GB" dirty="0"/>
                        <a:t>Lu-177, Ac-225</a:t>
                      </a:r>
                    </a:p>
                  </a:txBody>
                  <a:tcPr/>
                </a:tc>
                <a:tc>
                  <a:txBody>
                    <a:bodyPr/>
                    <a:lstStyle/>
                    <a:p>
                      <a:r>
                        <a:rPr lang="en-GB" dirty="0"/>
                        <a:t>Glutamate analogue</a:t>
                      </a:r>
                    </a:p>
                  </a:txBody>
                  <a:tcPr/>
                </a:tc>
                <a:tc>
                  <a:txBody>
                    <a:bodyPr/>
                    <a:lstStyle/>
                    <a:p>
                      <a:r>
                        <a:rPr lang="en-GB" dirty="0"/>
                        <a:t>Lu-177 in phase III</a:t>
                      </a:r>
                    </a:p>
                  </a:txBody>
                  <a:tcPr/>
                </a:tc>
                <a:extLst>
                  <a:ext uri="{0D108BD9-81ED-4DB2-BD59-A6C34878D82A}">
                    <a16:rowId xmlns:a16="http://schemas.microsoft.com/office/drawing/2014/main" val="2315308001"/>
                  </a:ext>
                </a:extLst>
              </a:tr>
              <a:tr h="370840">
                <a:tc>
                  <a:txBody>
                    <a:bodyPr/>
                    <a:lstStyle/>
                    <a:p>
                      <a:r>
                        <a:rPr lang="en-GB" dirty="0"/>
                        <a:t>J951</a:t>
                      </a:r>
                    </a:p>
                  </a:txBody>
                  <a:tcPr/>
                </a:tc>
                <a:tc>
                  <a:txBody>
                    <a:bodyPr/>
                    <a:lstStyle/>
                    <a:p>
                      <a:r>
                        <a:rPr lang="en-GB" dirty="0"/>
                        <a:t>Lu-177</a:t>
                      </a:r>
                    </a:p>
                  </a:txBody>
                  <a:tcPr/>
                </a:tc>
                <a:tc>
                  <a:txBody>
                    <a:bodyPr/>
                    <a:lstStyle/>
                    <a:p>
                      <a:r>
                        <a:rPr lang="en-GB" dirty="0"/>
                        <a:t>Antibody to e/cell PSMA</a:t>
                      </a:r>
                    </a:p>
                  </a:txBody>
                  <a:tcPr/>
                </a:tc>
                <a:tc>
                  <a:txBody>
                    <a:bodyPr/>
                    <a:lstStyle/>
                    <a:p>
                      <a:r>
                        <a:rPr lang="en-GB" dirty="0"/>
                        <a:t>Phase II</a:t>
                      </a:r>
                    </a:p>
                  </a:txBody>
                  <a:tcPr/>
                </a:tc>
                <a:extLst>
                  <a:ext uri="{0D108BD9-81ED-4DB2-BD59-A6C34878D82A}">
                    <a16:rowId xmlns:a16="http://schemas.microsoft.com/office/drawing/2014/main" val="1885318868"/>
                  </a:ext>
                </a:extLst>
              </a:tr>
              <a:tr h="370840">
                <a:tc>
                  <a:txBody>
                    <a:bodyPr/>
                    <a:lstStyle/>
                    <a:p>
                      <a:r>
                        <a:rPr lang="en-GB" dirty="0" err="1"/>
                        <a:t>Pelgifatamab</a:t>
                      </a:r>
                      <a:endParaRPr lang="en-GB" dirty="0"/>
                    </a:p>
                  </a:txBody>
                  <a:tcPr/>
                </a:tc>
                <a:tc>
                  <a:txBody>
                    <a:bodyPr/>
                    <a:lstStyle/>
                    <a:p>
                      <a:r>
                        <a:rPr lang="en-GB" dirty="0"/>
                        <a:t>Ac-225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Antibody to e/cell PSMA</a:t>
                      </a:r>
                    </a:p>
                  </a:txBody>
                  <a:tcPr/>
                </a:tc>
                <a:tc>
                  <a:txBody>
                    <a:bodyPr/>
                    <a:lstStyle/>
                    <a:p>
                      <a:r>
                        <a:rPr lang="en-GB" dirty="0"/>
                        <a:t>In Phase I/II</a:t>
                      </a:r>
                    </a:p>
                  </a:txBody>
                  <a:tcPr/>
                </a:tc>
                <a:extLst>
                  <a:ext uri="{0D108BD9-81ED-4DB2-BD59-A6C34878D82A}">
                    <a16:rowId xmlns:a16="http://schemas.microsoft.com/office/drawing/2014/main" val="1106759884"/>
                  </a:ext>
                </a:extLst>
              </a:tr>
              <a:tr h="370840">
                <a:tc>
                  <a:txBody>
                    <a:bodyPr/>
                    <a:lstStyle/>
                    <a:p>
                      <a:r>
                        <a:rPr lang="en-GB" dirty="0"/>
                        <a:t>TLX592</a:t>
                      </a:r>
                    </a:p>
                  </a:txBody>
                  <a:tcPr/>
                </a:tc>
                <a:tc>
                  <a:txBody>
                    <a:bodyPr/>
                    <a:lstStyle/>
                    <a:p>
                      <a:r>
                        <a:rPr lang="en-GB" dirty="0"/>
                        <a:t>Ac-225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Antibody to e/cell PSMA</a:t>
                      </a:r>
                    </a:p>
                    <a:p>
                      <a:endParaRPr lang="en-GB" dirty="0"/>
                    </a:p>
                  </a:txBody>
                  <a:tcPr/>
                </a:tc>
                <a:tc>
                  <a:txBody>
                    <a:bodyPr/>
                    <a:lstStyle/>
                    <a:p>
                      <a:r>
                        <a:rPr lang="en-GB" dirty="0"/>
                        <a:t>In Phase I</a:t>
                      </a:r>
                    </a:p>
                  </a:txBody>
                  <a:tcPr/>
                </a:tc>
                <a:extLst>
                  <a:ext uri="{0D108BD9-81ED-4DB2-BD59-A6C34878D82A}">
                    <a16:rowId xmlns:a16="http://schemas.microsoft.com/office/drawing/2014/main" val="346655753"/>
                  </a:ext>
                </a:extLst>
              </a:tr>
            </a:tbl>
          </a:graphicData>
        </a:graphic>
      </p:graphicFrame>
      <p:sp>
        <p:nvSpPr>
          <p:cNvPr id="7" name="TextBox 6">
            <a:extLst>
              <a:ext uri="{FF2B5EF4-FFF2-40B4-BE49-F238E27FC236}">
                <a16:creationId xmlns:a16="http://schemas.microsoft.com/office/drawing/2014/main" id="{5FF289A4-0B92-35D1-0E22-6448D9980442}"/>
              </a:ext>
            </a:extLst>
          </p:cNvPr>
          <p:cNvSpPr txBox="1"/>
          <p:nvPr/>
        </p:nvSpPr>
        <p:spPr>
          <a:xfrm>
            <a:off x="1051560" y="5364480"/>
            <a:ext cx="6911340" cy="646331"/>
          </a:xfrm>
          <a:prstGeom prst="rect">
            <a:avLst/>
          </a:prstGeom>
          <a:noFill/>
        </p:spPr>
        <p:txBody>
          <a:bodyPr wrap="square" rtlCol="0">
            <a:spAutoFit/>
          </a:bodyPr>
          <a:lstStyle/>
          <a:p>
            <a:r>
              <a:rPr lang="en-GB" dirty="0"/>
              <a:t>The antibodies have minimal salivary gland uptake and low uptake in normal liver</a:t>
            </a:r>
          </a:p>
        </p:txBody>
      </p:sp>
    </p:spTree>
    <p:extLst>
      <p:ext uri="{BB962C8B-B14F-4D97-AF65-F5344CB8AC3E}">
        <p14:creationId xmlns:p14="http://schemas.microsoft.com/office/powerpoint/2010/main" val="968351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a:extLst>
              <a:ext uri="{FF2B5EF4-FFF2-40B4-BE49-F238E27FC236}">
                <a16:creationId xmlns:a16="http://schemas.microsoft.com/office/drawing/2014/main" id="{424F0838-2A9D-190B-3BDA-F9F03530D811}"/>
              </a:ext>
            </a:extLst>
          </p:cNvPr>
          <p:cNvSpPr>
            <a:spLocks noGrp="1" noChangeArrowheads="1"/>
          </p:cNvSpPr>
          <p:nvPr>
            <p:ph type="title"/>
          </p:nvPr>
        </p:nvSpPr>
        <p:spPr/>
        <p:txBody>
          <a:bodyPr/>
          <a:lstStyle/>
          <a:p>
            <a:r>
              <a:rPr lang="en-GB" altLang="en-US" dirty="0"/>
              <a:t>Moving to alphas will they work?</a:t>
            </a:r>
          </a:p>
        </p:txBody>
      </p:sp>
      <p:sp>
        <p:nvSpPr>
          <p:cNvPr id="8195" name="Content Placeholder 4">
            <a:extLst>
              <a:ext uri="{FF2B5EF4-FFF2-40B4-BE49-F238E27FC236}">
                <a16:creationId xmlns:a16="http://schemas.microsoft.com/office/drawing/2014/main" id="{4593DDF2-D90D-3BAE-CBE5-7C2F6F7707F8}"/>
              </a:ext>
            </a:extLst>
          </p:cNvPr>
          <p:cNvSpPr>
            <a:spLocks noGrp="1" noChangeArrowheads="1"/>
          </p:cNvSpPr>
          <p:nvPr>
            <p:ph sz="half" idx="1"/>
          </p:nvPr>
        </p:nvSpPr>
        <p:spPr/>
        <p:txBody>
          <a:bodyPr/>
          <a:lstStyle/>
          <a:p>
            <a:r>
              <a:rPr lang="en-GB" altLang="en-US"/>
              <a:t>Very effective at tumour kill</a:t>
            </a:r>
          </a:p>
          <a:p>
            <a:r>
              <a:rPr lang="en-GB" altLang="en-US"/>
              <a:t>Multiple radioactive daughters so more than one radiation decay per atom</a:t>
            </a:r>
          </a:p>
          <a:p>
            <a:r>
              <a:rPr lang="en-GB" altLang="en-US"/>
              <a:t>Often good radiation protection characteristics </a:t>
            </a:r>
          </a:p>
          <a:p>
            <a:endParaRPr lang="en-GB" altLang="en-US"/>
          </a:p>
        </p:txBody>
      </p:sp>
      <p:sp>
        <p:nvSpPr>
          <p:cNvPr id="8196" name="Content Placeholder 5">
            <a:extLst>
              <a:ext uri="{FF2B5EF4-FFF2-40B4-BE49-F238E27FC236}">
                <a16:creationId xmlns:a16="http://schemas.microsoft.com/office/drawing/2014/main" id="{615A85A8-06CD-B8FE-CFC5-76269867EC0A}"/>
              </a:ext>
            </a:extLst>
          </p:cNvPr>
          <p:cNvSpPr>
            <a:spLocks noGrp="1" noChangeArrowheads="1"/>
          </p:cNvSpPr>
          <p:nvPr>
            <p:ph sz="half" idx="2"/>
          </p:nvPr>
        </p:nvSpPr>
        <p:spPr/>
        <p:txBody>
          <a:bodyPr/>
          <a:lstStyle/>
          <a:p>
            <a:r>
              <a:rPr lang="en-GB" altLang="en-US"/>
              <a:t>Can be very toxic</a:t>
            </a:r>
          </a:p>
          <a:p>
            <a:r>
              <a:rPr lang="en-GB" altLang="en-US"/>
              <a:t>Needs precise targeting </a:t>
            </a:r>
          </a:p>
          <a:p>
            <a:r>
              <a:rPr lang="en-GB" altLang="en-US"/>
              <a:t>Needs residency at target</a:t>
            </a:r>
          </a:p>
          <a:p>
            <a:r>
              <a:rPr lang="en-GB" altLang="en-US"/>
              <a:t>Complex chemistry especially of decay isotopes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35A1DD-9D43-0ED7-E718-059ED998422D}"/>
              </a:ext>
            </a:extLst>
          </p:cNvPr>
          <p:cNvSpPr>
            <a:spLocks noGrp="1"/>
          </p:cNvSpPr>
          <p:nvPr>
            <p:ph type="title"/>
          </p:nvPr>
        </p:nvSpPr>
        <p:spPr/>
        <p:txBody>
          <a:bodyPr>
            <a:normAutofit/>
          </a:bodyPr>
          <a:lstStyle/>
          <a:p>
            <a:pPr>
              <a:defRPr/>
            </a:pPr>
            <a:r>
              <a:rPr lang="en-GB" dirty="0"/>
              <a:t>Actinium-225 PSMA</a:t>
            </a:r>
            <a:br>
              <a:rPr lang="en-GB" dirty="0"/>
            </a:br>
            <a:r>
              <a:rPr lang="en-GB" dirty="0" err="1"/>
              <a:t>Kratochwil</a:t>
            </a:r>
            <a:r>
              <a:rPr lang="en-GB" dirty="0"/>
              <a:t> et al JNM 2016 </a:t>
            </a:r>
          </a:p>
        </p:txBody>
      </p:sp>
      <p:sp>
        <p:nvSpPr>
          <p:cNvPr id="32771" name="Content Placeholder 3">
            <a:extLst>
              <a:ext uri="{FF2B5EF4-FFF2-40B4-BE49-F238E27FC236}">
                <a16:creationId xmlns:a16="http://schemas.microsoft.com/office/drawing/2014/main" id="{594E4500-1CD3-C698-66C6-933588561288}"/>
              </a:ext>
            </a:extLst>
          </p:cNvPr>
          <p:cNvSpPr>
            <a:spLocks noGrp="1" noChangeArrowheads="1"/>
          </p:cNvSpPr>
          <p:nvPr>
            <p:ph idx="1"/>
          </p:nvPr>
        </p:nvSpPr>
        <p:spPr/>
        <p:txBody>
          <a:bodyPr/>
          <a:lstStyle/>
          <a:p>
            <a:r>
              <a:rPr lang="en-GB" altLang="en-US"/>
              <a:t>Looked at 2 patients who had failed to respond to Lu-177 PSMA</a:t>
            </a:r>
          </a:p>
          <a:p>
            <a:r>
              <a:rPr lang="en-GB" altLang="en-US"/>
              <a:t>Treated with 100kBq/kg of Ac-225 PSMA every 2 months</a:t>
            </a:r>
          </a:p>
          <a:p>
            <a:r>
              <a:rPr lang="en-GB" altLang="en-US"/>
              <a:t>Good response with PSA returning to normal </a:t>
            </a:r>
          </a:p>
          <a:p>
            <a:r>
              <a:rPr lang="en-GB" altLang="en-US"/>
              <a:t>No BM toxicity by severe Xerostomia which did not recover </a:t>
            </a:r>
            <a:br>
              <a:rPr lang="en-GB" altLang="en-US"/>
            </a:br>
            <a:endParaRPr lang="en-GB"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5">
            <a:extLst>
              <a:ext uri="{FF2B5EF4-FFF2-40B4-BE49-F238E27FC236}">
                <a16:creationId xmlns:a16="http://schemas.microsoft.com/office/drawing/2014/main" id="{DB69D963-5745-F4F4-5CB5-2BE0159E2BE6}"/>
              </a:ext>
            </a:extLst>
          </p:cNvPr>
          <p:cNvSpPr txBox="1">
            <a:spLocks noChangeArrowheads="1"/>
          </p:cNvSpPr>
          <p:nvPr/>
        </p:nvSpPr>
        <p:spPr bwMode="auto">
          <a:xfrm>
            <a:off x="1019175" y="5964238"/>
            <a:ext cx="2855913" cy="615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8" tIns="45710" rIns="91418" bIns="4571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700" b="1">
                <a:latin typeface="Verdana" panose="020B0604030504040204" pitchFamily="34" charset="0"/>
                <a:ea typeface="MS PGothic" panose="020B0600070205080204" pitchFamily="34" charset="-128"/>
              </a:rPr>
              <a:t>April 2017</a:t>
            </a:r>
          </a:p>
          <a:p>
            <a:pPr algn="ctr" eaLnBrk="1" hangingPunct="1">
              <a:spcBef>
                <a:spcPct val="0"/>
              </a:spcBef>
              <a:buFontTx/>
              <a:buNone/>
            </a:pPr>
            <a:r>
              <a:rPr lang="en-GB" altLang="en-US" sz="1700" b="1">
                <a:latin typeface="Verdana" panose="020B0604030504040204" pitchFamily="34" charset="0"/>
                <a:ea typeface="MS PGothic" panose="020B0600070205080204" pitchFamily="34" charset="-128"/>
              </a:rPr>
              <a:t>PSA = 1300,69 ng/ml</a:t>
            </a:r>
          </a:p>
        </p:txBody>
      </p:sp>
      <p:grpSp>
        <p:nvGrpSpPr>
          <p:cNvPr id="107525" name="Group 2">
            <a:extLst>
              <a:ext uri="{FF2B5EF4-FFF2-40B4-BE49-F238E27FC236}">
                <a16:creationId xmlns:a16="http://schemas.microsoft.com/office/drawing/2014/main" id="{DB6A7D7A-CD5E-54BA-4596-99666E0256B9}"/>
              </a:ext>
            </a:extLst>
          </p:cNvPr>
          <p:cNvGrpSpPr>
            <a:grpSpLocks/>
          </p:cNvGrpSpPr>
          <p:nvPr/>
        </p:nvGrpSpPr>
        <p:grpSpPr bwMode="auto">
          <a:xfrm>
            <a:off x="3596968" y="3048002"/>
            <a:ext cx="1660832" cy="789042"/>
            <a:chOff x="3070242" y="4862036"/>
            <a:chExt cx="1934300" cy="984995"/>
          </a:xfrm>
          <a:solidFill>
            <a:schemeClr val="accent1"/>
          </a:solidFill>
        </p:grpSpPr>
        <p:cxnSp>
          <p:nvCxnSpPr>
            <p:cNvPr id="9" name="Straight Arrow Connector 8">
              <a:extLst>
                <a:ext uri="{FF2B5EF4-FFF2-40B4-BE49-F238E27FC236}">
                  <a16:creationId xmlns:a16="http://schemas.microsoft.com/office/drawing/2014/main" id="{9FC47401-1CA2-7568-2139-AB1FD4CD5379}"/>
                </a:ext>
              </a:extLst>
            </p:cNvPr>
            <p:cNvCxnSpPr/>
            <p:nvPr/>
          </p:nvCxnSpPr>
          <p:spPr>
            <a:xfrm>
              <a:off x="3323540" y="5847031"/>
              <a:ext cx="1392216" cy="0"/>
            </a:xfrm>
            <a:prstGeom prst="straightConnector1">
              <a:avLst/>
            </a:prstGeom>
            <a:grpFill/>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7529" name="TextBox 9">
              <a:extLst>
                <a:ext uri="{FF2B5EF4-FFF2-40B4-BE49-F238E27FC236}">
                  <a16:creationId xmlns:a16="http://schemas.microsoft.com/office/drawing/2014/main" id="{1D90FB2A-89FC-B4C6-1015-DAE29A8A07DB}"/>
                </a:ext>
              </a:extLst>
            </p:cNvPr>
            <p:cNvSpPr txBox="1">
              <a:spLocks noChangeArrowheads="1"/>
            </p:cNvSpPr>
            <p:nvPr/>
          </p:nvSpPr>
          <p:spPr bwMode="auto">
            <a:xfrm>
              <a:off x="3070242" y="4862036"/>
              <a:ext cx="1934300" cy="816915"/>
            </a:xfrm>
            <a:prstGeom prst="rect">
              <a:avLst/>
            </a:prstGeom>
            <a:grpFill/>
            <a:ln>
              <a:noFill/>
            </a:ln>
          </p:spPr>
          <p:txBody>
            <a:bodyPr wrap="none" lIns="128016" tIns="64008" rIns="128016" bIns="64008">
              <a:spAutoFit/>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defRPr/>
              </a:pPr>
              <a:r>
                <a:rPr lang="en-GB" altLang="en-US" sz="1700" b="1" dirty="0">
                  <a:latin typeface="Verdana" panose="020B0604030504040204" pitchFamily="34" charset="0"/>
                  <a:ea typeface="MS PGothic" panose="020B0600070205080204" pitchFamily="34" charset="-128"/>
                </a:rPr>
                <a:t>2 x</a:t>
              </a:r>
            </a:p>
            <a:p>
              <a:pPr algn="ctr" eaLnBrk="1" hangingPunct="1">
                <a:defRPr/>
              </a:pPr>
              <a:r>
                <a:rPr lang="en-GB" altLang="en-US" sz="1700" b="1" baseline="30000" dirty="0">
                  <a:latin typeface="Verdana" panose="020B0604030504040204" pitchFamily="34" charset="0"/>
                  <a:ea typeface="MS PGothic" panose="020B0600070205080204" pitchFamily="34" charset="-128"/>
                </a:rPr>
                <a:t>225</a:t>
              </a:r>
              <a:r>
                <a:rPr lang="en-GB" altLang="en-US" sz="1700" b="1" dirty="0">
                  <a:latin typeface="Verdana" panose="020B0604030504040204" pitchFamily="34" charset="0"/>
                  <a:ea typeface="MS PGothic" panose="020B0600070205080204" pitchFamily="34" charset="-128"/>
                </a:rPr>
                <a:t>Ac-PSMA</a:t>
              </a:r>
            </a:p>
          </p:txBody>
        </p:sp>
      </p:grpSp>
      <p:sp>
        <p:nvSpPr>
          <p:cNvPr id="33796" name="TextBox 15">
            <a:extLst>
              <a:ext uri="{FF2B5EF4-FFF2-40B4-BE49-F238E27FC236}">
                <a16:creationId xmlns:a16="http://schemas.microsoft.com/office/drawing/2014/main" id="{0E4E5D72-EC32-ACA6-2A90-7F9A9000AF2B}"/>
              </a:ext>
            </a:extLst>
          </p:cNvPr>
          <p:cNvSpPr txBox="1">
            <a:spLocks noChangeArrowheads="1"/>
          </p:cNvSpPr>
          <p:nvPr/>
        </p:nvSpPr>
        <p:spPr bwMode="auto">
          <a:xfrm>
            <a:off x="120650" y="190500"/>
            <a:ext cx="8996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8" tIns="45710" rIns="91418" bIns="4571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000" b="1">
                <a:latin typeface="Verdana" panose="020B0604030504040204" pitchFamily="34" charset="0"/>
                <a:ea typeface="MS PGothic" panose="020B0600070205080204" pitchFamily="34" charset="-128"/>
              </a:rPr>
              <a:t>Pretoria Data on Targeted Alpha Therapy for Prostate Cancer</a:t>
            </a:r>
          </a:p>
        </p:txBody>
      </p:sp>
      <p:pic>
        <p:nvPicPr>
          <p:cNvPr id="33797" name="Picture 10">
            <a:extLst>
              <a:ext uri="{FF2B5EF4-FFF2-40B4-BE49-F238E27FC236}">
                <a16:creationId xmlns:a16="http://schemas.microsoft.com/office/drawing/2014/main" id="{D8F0FE25-5D15-3BA0-4DDB-996F18EE51F8}"/>
              </a:ext>
            </a:extLst>
          </p:cNvPr>
          <p:cNvPicPr>
            <a:picLocks noChangeAspect="1"/>
          </p:cNvPicPr>
          <p:nvPr/>
        </p:nvPicPr>
        <p:blipFill>
          <a:blip r:embed="rId2">
            <a:extLst>
              <a:ext uri="{28A0092B-C50C-407E-A947-70E740481C1C}">
                <a14:useLocalDpi xmlns:a14="http://schemas.microsoft.com/office/drawing/2010/main" val="0"/>
              </a:ext>
            </a:extLst>
          </a:blip>
          <a:srcRect l="3888" t="55640" r="79260" b="2209"/>
          <a:stretch>
            <a:fillRect/>
          </a:stretch>
        </p:blipFill>
        <p:spPr bwMode="auto">
          <a:xfrm>
            <a:off x="1609725" y="1922463"/>
            <a:ext cx="1836738"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1">
            <a:extLst>
              <a:ext uri="{FF2B5EF4-FFF2-40B4-BE49-F238E27FC236}">
                <a16:creationId xmlns:a16="http://schemas.microsoft.com/office/drawing/2014/main" id="{54F61733-7B52-CE1B-F133-E35C71B63D4B}"/>
              </a:ext>
            </a:extLst>
          </p:cNvPr>
          <p:cNvPicPr>
            <a:picLocks noChangeAspect="1"/>
          </p:cNvPicPr>
          <p:nvPr/>
        </p:nvPicPr>
        <p:blipFill>
          <a:blip r:embed="rId2">
            <a:extLst>
              <a:ext uri="{28A0092B-C50C-407E-A947-70E740481C1C}">
                <a14:useLocalDpi xmlns:a14="http://schemas.microsoft.com/office/drawing/2010/main" val="0"/>
              </a:ext>
            </a:extLst>
          </a:blip>
          <a:srcRect l="3888" t="6744" r="79260" b="49419"/>
          <a:stretch>
            <a:fillRect/>
          </a:stretch>
        </p:blipFill>
        <p:spPr bwMode="auto">
          <a:xfrm>
            <a:off x="5511800" y="1922463"/>
            <a:ext cx="177165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5">
            <a:extLst>
              <a:ext uri="{FF2B5EF4-FFF2-40B4-BE49-F238E27FC236}">
                <a16:creationId xmlns:a16="http://schemas.microsoft.com/office/drawing/2014/main" id="{EFAD4C9F-1977-F026-632A-293C4215940D}"/>
              </a:ext>
            </a:extLst>
          </p:cNvPr>
          <p:cNvSpPr txBox="1">
            <a:spLocks noChangeArrowheads="1"/>
          </p:cNvSpPr>
          <p:nvPr/>
        </p:nvSpPr>
        <p:spPr bwMode="auto">
          <a:xfrm>
            <a:off x="5033963" y="5964238"/>
            <a:ext cx="2662237" cy="615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700" b="1">
                <a:latin typeface="Verdana" panose="020B0604030504040204" pitchFamily="34" charset="0"/>
                <a:ea typeface="MS PGothic" panose="020B0600070205080204" pitchFamily="34" charset="-128"/>
              </a:rPr>
              <a:t>September 2017</a:t>
            </a:r>
          </a:p>
          <a:p>
            <a:pPr algn="ctr" eaLnBrk="1" hangingPunct="1">
              <a:spcBef>
                <a:spcPct val="0"/>
              </a:spcBef>
              <a:buFontTx/>
              <a:buNone/>
            </a:pPr>
            <a:r>
              <a:rPr lang="en-GB" altLang="en-US" sz="1700" b="1">
                <a:latin typeface="Verdana" panose="020B0604030504040204" pitchFamily="34" charset="0"/>
                <a:ea typeface="MS PGothic" panose="020B0600070205080204" pitchFamily="34" charset="-128"/>
              </a:rPr>
              <a:t>PSA &lt;0.05  ng/ml</a:t>
            </a:r>
          </a:p>
        </p:txBody>
      </p:sp>
      <p:sp>
        <p:nvSpPr>
          <p:cNvPr id="33800" name="Rectangle 1">
            <a:extLst>
              <a:ext uri="{FF2B5EF4-FFF2-40B4-BE49-F238E27FC236}">
                <a16:creationId xmlns:a16="http://schemas.microsoft.com/office/drawing/2014/main" id="{80278C0A-2CCC-4D97-7210-52A24CB3C3B7}"/>
              </a:ext>
            </a:extLst>
          </p:cNvPr>
          <p:cNvSpPr>
            <a:spLocks noChangeArrowheads="1"/>
          </p:cNvSpPr>
          <p:nvPr/>
        </p:nvSpPr>
        <p:spPr bwMode="auto">
          <a:xfrm>
            <a:off x="6629400" y="703263"/>
            <a:ext cx="2343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b="1" i="1">
                <a:latin typeface="Verdana" panose="020B0604030504040204" pitchFamily="34" charset="0"/>
                <a:ea typeface="MS PGothic" panose="020B0600070205080204" pitchFamily="34" charset="-128"/>
              </a:rPr>
              <a:t>NB: Unpublished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04A5F285-B7FB-C115-87CA-ED841C2F7F23}"/>
              </a:ext>
            </a:extLst>
          </p:cNvPr>
          <p:cNvSpPr>
            <a:spLocks noGrp="1" noChangeArrowheads="1"/>
          </p:cNvSpPr>
          <p:nvPr>
            <p:ph type="title"/>
          </p:nvPr>
        </p:nvSpPr>
        <p:spPr>
          <a:xfrm>
            <a:off x="828675" y="103188"/>
            <a:ext cx="7620000" cy="706437"/>
          </a:xfrm>
        </p:spPr>
        <p:txBody>
          <a:bodyPr/>
          <a:lstStyle/>
          <a:p>
            <a:r>
              <a:rPr lang="en-ZA" altLang="en-US" sz="2000" b="1" baseline="30000">
                <a:ea typeface="ヒラギノ角ゴ Pro W3"/>
                <a:cs typeface="Arial" panose="020B0604020202020204" pitchFamily="34" charset="0"/>
              </a:rPr>
              <a:t>68</a:t>
            </a:r>
            <a:r>
              <a:rPr lang="en-ZA" altLang="en-US" sz="2000" b="1">
                <a:ea typeface="ヒラギノ角ゴ Pro W3"/>
                <a:cs typeface="Arial" panose="020B0604020202020204" pitchFamily="34" charset="0"/>
              </a:rPr>
              <a:t>Ga/</a:t>
            </a:r>
            <a:r>
              <a:rPr lang="en-ZA" altLang="en-US" sz="2000" b="1" baseline="30000">
                <a:ea typeface="ヒラギノ角ゴ Pro W3"/>
                <a:cs typeface="Arial" panose="020B0604020202020204" pitchFamily="34" charset="0"/>
              </a:rPr>
              <a:t>213</a:t>
            </a:r>
            <a:r>
              <a:rPr lang="en-ZA" altLang="en-US" sz="2000" b="1">
                <a:ea typeface="ヒラギノ角ゴ Pro W3"/>
                <a:cs typeface="Arial" panose="020B0604020202020204" pitchFamily="34" charset="0"/>
              </a:rPr>
              <a:t>Bi-PSMA THERANOSTIC: </a:t>
            </a:r>
            <a:br>
              <a:rPr lang="en-ZA" altLang="en-US" sz="2000" b="1">
                <a:ea typeface="ヒラギノ角ゴ Pro W3"/>
                <a:cs typeface="Arial" panose="020B0604020202020204" pitchFamily="34" charset="0"/>
              </a:rPr>
            </a:br>
            <a:r>
              <a:rPr lang="en-US" altLang="en-US" sz="2000" b="1">
                <a:ea typeface="ヒラギノ角ゴ Pro W3"/>
                <a:cs typeface="Arial" panose="020B0604020202020204" pitchFamily="34" charset="0"/>
              </a:rPr>
              <a:t>The first-in-man treatment concept in a patient with mCRPC</a:t>
            </a:r>
            <a:endParaRPr lang="en-ZA" altLang="en-US" sz="2000" b="1">
              <a:ea typeface="ヒラギノ角ゴ Pro W3"/>
              <a:cs typeface="Arial" panose="020B0604020202020204" pitchFamily="34" charset="0"/>
            </a:endParaRPr>
          </a:p>
        </p:txBody>
      </p:sp>
      <p:pic>
        <p:nvPicPr>
          <p:cNvPr id="34819" name="Picture 7" descr="Screen Shot 2016-09-22 at 3.11.49 PM.png">
            <a:extLst>
              <a:ext uri="{FF2B5EF4-FFF2-40B4-BE49-F238E27FC236}">
                <a16:creationId xmlns:a16="http://schemas.microsoft.com/office/drawing/2014/main" id="{A5C4CC41-2EA1-3044-6C1B-A75E9AB253B8}"/>
              </a:ext>
            </a:extLst>
          </p:cNvPr>
          <p:cNvPicPr>
            <a:picLocks noChangeAspect="1"/>
          </p:cNvPicPr>
          <p:nvPr/>
        </p:nvPicPr>
        <p:blipFill>
          <a:blip r:embed="rId3">
            <a:extLst>
              <a:ext uri="{28A0092B-C50C-407E-A947-70E740481C1C}">
                <a14:useLocalDpi xmlns:a14="http://schemas.microsoft.com/office/drawing/2010/main" val="0"/>
              </a:ext>
            </a:extLst>
          </a:blip>
          <a:srcRect l="5096" t="15" r="10587" b="13492"/>
          <a:stretch>
            <a:fillRect/>
          </a:stretch>
        </p:blipFill>
        <p:spPr bwMode="auto">
          <a:xfrm>
            <a:off x="755650" y="1484313"/>
            <a:ext cx="223202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creen Shot 2016-09-22 at 2.26.30 PM.png">
            <a:extLst>
              <a:ext uri="{FF2B5EF4-FFF2-40B4-BE49-F238E27FC236}">
                <a16:creationId xmlns:a16="http://schemas.microsoft.com/office/drawing/2014/main" id="{657818FF-12CC-8BF4-1217-7D356C4874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487488"/>
            <a:ext cx="2305050" cy="450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3BB0C7CA-E5B7-D848-740F-6BDA817A5949}"/>
              </a:ext>
            </a:extLst>
          </p:cNvPr>
          <p:cNvCxnSpPr/>
          <p:nvPr/>
        </p:nvCxnSpPr>
        <p:spPr>
          <a:xfrm>
            <a:off x="2987675" y="3241675"/>
            <a:ext cx="2955925" cy="4763"/>
          </a:xfrm>
          <a:prstGeom prst="straightConnector1">
            <a:avLst/>
          </a:prstGeom>
          <a:ln w="82550" cap="rnd">
            <a:solidFill>
              <a:schemeClr val="accent3"/>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4822" name="TextBox 15">
            <a:extLst>
              <a:ext uri="{FF2B5EF4-FFF2-40B4-BE49-F238E27FC236}">
                <a16:creationId xmlns:a16="http://schemas.microsoft.com/office/drawing/2014/main" id="{2793B235-B47A-7175-FD63-42A5CE61C9AA}"/>
              </a:ext>
            </a:extLst>
          </p:cNvPr>
          <p:cNvSpPr txBox="1">
            <a:spLocks noChangeArrowheads="1"/>
          </p:cNvSpPr>
          <p:nvPr/>
        </p:nvSpPr>
        <p:spPr bwMode="auto">
          <a:xfrm>
            <a:off x="838200" y="838200"/>
            <a:ext cx="5826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ZA" altLang="en-US" sz="4400">
                <a:ea typeface="MS PGothic" panose="020B0600070205080204" pitchFamily="34" charset="-128"/>
              </a:rPr>
              <a:t>A</a:t>
            </a:r>
          </a:p>
        </p:txBody>
      </p:sp>
      <p:sp>
        <p:nvSpPr>
          <p:cNvPr id="34823" name="TextBox 16">
            <a:extLst>
              <a:ext uri="{FF2B5EF4-FFF2-40B4-BE49-F238E27FC236}">
                <a16:creationId xmlns:a16="http://schemas.microsoft.com/office/drawing/2014/main" id="{BD7084CE-1D04-7BD0-C5D8-27B4CC19AFAF}"/>
              </a:ext>
            </a:extLst>
          </p:cNvPr>
          <p:cNvSpPr txBox="1">
            <a:spLocks noChangeArrowheads="1"/>
          </p:cNvSpPr>
          <p:nvPr/>
        </p:nvSpPr>
        <p:spPr bwMode="auto">
          <a:xfrm>
            <a:off x="5940425" y="838200"/>
            <a:ext cx="4905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ZA" altLang="en-US" sz="4400">
                <a:cs typeface="Arial" panose="020B0604020202020204" pitchFamily="34" charset="0"/>
              </a:rPr>
              <a:t>B</a:t>
            </a:r>
          </a:p>
        </p:txBody>
      </p:sp>
      <p:sp>
        <p:nvSpPr>
          <p:cNvPr id="22" name="TextBox 21">
            <a:extLst>
              <a:ext uri="{FF2B5EF4-FFF2-40B4-BE49-F238E27FC236}">
                <a16:creationId xmlns:a16="http://schemas.microsoft.com/office/drawing/2014/main" id="{10F87DFF-6C38-5E13-BC1B-3766B0706602}"/>
              </a:ext>
            </a:extLst>
          </p:cNvPr>
          <p:cNvSpPr txBox="1"/>
          <p:nvPr/>
        </p:nvSpPr>
        <p:spPr>
          <a:xfrm>
            <a:off x="3333750" y="2636838"/>
            <a:ext cx="1946275" cy="523875"/>
          </a:xfrm>
          <a:prstGeom prst="rect">
            <a:avLst/>
          </a:prstGeom>
          <a:noFill/>
        </p:spPr>
        <p:txBody>
          <a:bodyPr wrap="none">
            <a:spAutoFit/>
          </a:bodyPr>
          <a:lstStyle/>
          <a:p>
            <a:pPr algn="ctr" fontAlgn="auto">
              <a:spcBef>
                <a:spcPts val="0"/>
              </a:spcBef>
              <a:spcAft>
                <a:spcPts val="0"/>
              </a:spcAft>
              <a:defRPr/>
            </a:pPr>
            <a:r>
              <a:rPr lang="en-ZA" sz="2800" spc="-150" dirty="0">
                <a:cs typeface="Arial" pitchFamily="34" charset="0"/>
              </a:rPr>
              <a:t> </a:t>
            </a:r>
            <a:r>
              <a:rPr lang="en-ZA" sz="2800" spc="-150" baseline="30000" dirty="0">
                <a:cs typeface="Arial" pitchFamily="34" charset="0"/>
              </a:rPr>
              <a:t>213</a:t>
            </a:r>
            <a:r>
              <a:rPr lang="en-ZA" sz="2800" spc="-150" dirty="0">
                <a:cs typeface="Arial" pitchFamily="34" charset="0"/>
              </a:rPr>
              <a:t>Bi-PSMA</a:t>
            </a:r>
          </a:p>
        </p:txBody>
      </p:sp>
      <p:sp>
        <p:nvSpPr>
          <p:cNvPr id="23" name="Oval 22">
            <a:extLst>
              <a:ext uri="{FF2B5EF4-FFF2-40B4-BE49-F238E27FC236}">
                <a16:creationId xmlns:a16="http://schemas.microsoft.com/office/drawing/2014/main" id="{939EFDCD-CE73-CFA1-7A7A-6DA9DC915061}"/>
              </a:ext>
            </a:extLst>
          </p:cNvPr>
          <p:cNvSpPr/>
          <p:nvPr/>
        </p:nvSpPr>
        <p:spPr>
          <a:xfrm>
            <a:off x="1547813" y="3860800"/>
            <a:ext cx="720725" cy="8636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ZA">
              <a:cs typeface="Arial" pitchFamily="34" charset="0"/>
            </a:endParaRPr>
          </a:p>
        </p:txBody>
      </p:sp>
      <p:sp>
        <p:nvSpPr>
          <p:cNvPr id="24" name="Oval 23">
            <a:extLst>
              <a:ext uri="{FF2B5EF4-FFF2-40B4-BE49-F238E27FC236}">
                <a16:creationId xmlns:a16="http://schemas.microsoft.com/office/drawing/2014/main" id="{0DCBB068-A9FC-DE51-CB76-C201118EBD6A}"/>
              </a:ext>
            </a:extLst>
          </p:cNvPr>
          <p:cNvSpPr/>
          <p:nvPr/>
        </p:nvSpPr>
        <p:spPr>
          <a:xfrm>
            <a:off x="6659563" y="3789363"/>
            <a:ext cx="720725" cy="8636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ZA">
              <a:cs typeface="Arial" pitchFamily="34" charset="0"/>
            </a:endParaRPr>
          </a:p>
        </p:txBody>
      </p:sp>
      <p:sp>
        <p:nvSpPr>
          <p:cNvPr id="34827" name="TextBox 25">
            <a:extLst>
              <a:ext uri="{FF2B5EF4-FFF2-40B4-BE49-F238E27FC236}">
                <a16:creationId xmlns:a16="http://schemas.microsoft.com/office/drawing/2014/main" id="{C5BCC8F4-965F-D1B4-AC6B-155D5ED6A453}"/>
              </a:ext>
            </a:extLst>
          </p:cNvPr>
          <p:cNvSpPr txBox="1">
            <a:spLocks noChangeArrowheads="1"/>
          </p:cNvSpPr>
          <p:nvPr/>
        </p:nvSpPr>
        <p:spPr bwMode="auto">
          <a:xfrm>
            <a:off x="914400" y="5334000"/>
            <a:ext cx="18145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ZA" altLang="en-US" sz="2400" b="1" baseline="30000">
                <a:solidFill>
                  <a:srgbClr val="000060"/>
                </a:solidFill>
                <a:ea typeface="MS PGothic" panose="020B0600070205080204" pitchFamily="34" charset="-128"/>
              </a:rPr>
              <a:t>68</a:t>
            </a:r>
            <a:r>
              <a:rPr lang="en-ZA" altLang="en-US" sz="2400" b="1">
                <a:solidFill>
                  <a:srgbClr val="000060"/>
                </a:solidFill>
                <a:ea typeface="MS PGothic" panose="020B0600070205080204" pitchFamily="34" charset="-128"/>
              </a:rPr>
              <a:t>Ga-PSMA</a:t>
            </a:r>
          </a:p>
          <a:p>
            <a:pPr algn="ctr">
              <a:spcBef>
                <a:spcPct val="0"/>
              </a:spcBef>
              <a:buFontTx/>
              <a:buNone/>
            </a:pPr>
            <a:r>
              <a:rPr lang="en-ZA" altLang="en-US" sz="1800" b="1">
                <a:solidFill>
                  <a:srgbClr val="000060"/>
                </a:solidFill>
                <a:ea typeface="MS PGothic" panose="020B0600070205080204" pitchFamily="34" charset="-128"/>
              </a:rPr>
              <a:t>06/2015</a:t>
            </a:r>
          </a:p>
        </p:txBody>
      </p:sp>
      <p:sp>
        <p:nvSpPr>
          <p:cNvPr id="28" name="TextBox 27">
            <a:extLst>
              <a:ext uri="{FF2B5EF4-FFF2-40B4-BE49-F238E27FC236}">
                <a16:creationId xmlns:a16="http://schemas.microsoft.com/office/drawing/2014/main" id="{F7C7A312-25E1-B9CF-5BE8-DDD11DD1BD4C}"/>
              </a:ext>
            </a:extLst>
          </p:cNvPr>
          <p:cNvSpPr txBox="1"/>
          <p:nvPr/>
        </p:nvSpPr>
        <p:spPr>
          <a:xfrm>
            <a:off x="6172200" y="5334000"/>
            <a:ext cx="1814513" cy="738188"/>
          </a:xfrm>
          <a:prstGeom prst="rect">
            <a:avLst/>
          </a:prstGeom>
          <a:noFill/>
        </p:spPr>
        <p:txBody>
          <a:bodyPr wrap="none">
            <a:spAutoFit/>
          </a:bodyPr>
          <a:lstStyle/>
          <a:p>
            <a:pPr algn="ctr" fontAlgn="auto">
              <a:spcBef>
                <a:spcPts val="0"/>
              </a:spcBef>
              <a:spcAft>
                <a:spcPts val="0"/>
              </a:spcAft>
              <a:defRPr/>
            </a:pPr>
            <a:r>
              <a:rPr lang="en-ZA" sz="2400" b="1" baseline="30000" dirty="0">
                <a:solidFill>
                  <a:schemeClr val="bg2">
                    <a:lumMod val="75000"/>
                  </a:schemeClr>
                </a:solidFill>
                <a:cs typeface="Arial" pitchFamily="34" charset="0"/>
              </a:rPr>
              <a:t>68</a:t>
            </a:r>
            <a:r>
              <a:rPr lang="en-ZA" sz="2400" b="1" dirty="0">
                <a:solidFill>
                  <a:schemeClr val="bg2">
                    <a:lumMod val="75000"/>
                  </a:schemeClr>
                </a:solidFill>
                <a:cs typeface="Arial" pitchFamily="34" charset="0"/>
              </a:rPr>
              <a:t>Ga-PSMA</a:t>
            </a:r>
          </a:p>
          <a:p>
            <a:pPr algn="ctr" fontAlgn="auto">
              <a:spcBef>
                <a:spcPts val="0"/>
              </a:spcBef>
              <a:spcAft>
                <a:spcPts val="0"/>
              </a:spcAft>
              <a:defRPr/>
            </a:pPr>
            <a:r>
              <a:rPr lang="en-ZA" b="1" dirty="0">
                <a:solidFill>
                  <a:schemeClr val="bg2">
                    <a:lumMod val="75000"/>
                  </a:schemeClr>
                </a:solidFill>
                <a:cs typeface="Arial" pitchFamily="34" charset="0"/>
              </a:rPr>
              <a:t>07/2016</a:t>
            </a:r>
          </a:p>
        </p:txBody>
      </p:sp>
      <p:grpSp>
        <p:nvGrpSpPr>
          <p:cNvPr id="34829" name="Group 43">
            <a:extLst>
              <a:ext uri="{FF2B5EF4-FFF2-40B4-BE49-F238E27FC236}">
                <a16:creationId xmlns:a16="http://schemas.microsoft.com/office/drawing/2014/main" id="{BB192F2E-F7EF-BD12-BF3D-51E535AA74D8}"/>
              </a:ext>
            </a:extLst>
          </p:cNvPr>
          <p:cNvGrpSpPr>
            <a:grpSpLocks/>
          </p:cNvGrpSpPr>
          <p:nvPr/>
        </p:nvGrpSpPr>
        <p:grpSpPr bwMode="auto">
          <a:xfrm>
            <a:off x="3203575" y="3429000"/>
            <a:ext cx="2447925" cy="1295400"/>
            <a:chOff x="3203848" y="3429000"/>
            <a:chExt cx="2448272" cy="1296144"/>
          </a:xfrm>
        </p:grpSpPr>
        <p:grpSp>
          <p:nvGrpSpPr>
            <p:cNvPr id="34831" name="Group 40">
              <a:extLst>
                <a:ext uri="{FF2B5EF4-FFF2-40B4-BE49-F238E27FC236}">
                  <a16:creationId xmlns:a16="http://schemas.microsoft.com/office/drawing/2014/main" id="{8D6156F7-25F5-5A35-4A70-ECE83E97BAC7}"/>
                </a:ext>
              </a:extLst>
            </p:cNvPr>
            <p:cNvGrpSpPr>
              <a:grpSpLocks/>
            </p:cNvGrpSpPr>
            <p:nvPr/>
          </p:nvGrpSpPr>
          <p:grpSpPr bwMode="auto">
            <a:xfrm>
              <a:off x="3203848" y="3429000"/>
              <a:ext cx="2247173" cy="1160839"/>
              <a:chOff x="3082644" y="4005064"/>
              <a:chExt cx="2247173" cy="1160839"/>
            </a:xfrm>
          </p:grpSpPr>
          <p:sp>
            <p:nvSpPr>
              <p:cNvPr id="20" name="TextBox 19">
                <a:extLst>
                  <a:ext uri="{FF2B5EF4-FFF2-40B4-BE49-F238E27FC236}">
                    <a16:creationId xmlns:a16="http://schemas.microsoft.com/office/drawing/2014/main" id="{4CAB28C3-8219-A44C-706B-0D6CA9904B69}"/>
                  </a:ext>
                </a:extLst>
              </p:cNvPr>
              <p:cNvSpPr txBox="1"/>
              <p:nvPr/>
            </p:nvSpPr>
            <p:spPr>
              <a:xfrm>
                <a:off x="3082644" y="4005064"/>
                <a:ext cx="1087592" cy="584535"/>
              </a:xfrm>
              <a:prstGeom prst="rect">
                <a:avLst/>
              </a:prstGeom>
              <a:noFill/>
            </p:spPr>
            <p:txBody>
              <a:bodyPr wrap="none">
                <a:spAutoFit/>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defRPr/>
                </a:pPr>
                <a:r>
                  <a:rPr lang="en-ZA" altLang="en-US" sz="1800">
                    <a:effectLst>
                      <a:outerShdw blurRad="38100" dist="38100" dir="2700000" algn="tl">
                        <a:srgbClr val="000000"/>
                      </a:outerShdw>
                    </a:effectLst>
                    <a:ea typeface="MS PGothic" panose="020B0600070205080204" pitchFamily="34" charset="-128"/>
                  </a:rPr>
                  <a:t>237 µg/L</a:t>
                </a:r>
              </a:p>
              <a:p>
                <a:pPr algn="ctr">
                  <a:defRPr/>
                </a:pPr>
                <a:r>
                  <a:rPr lang="en-ZA" altLang="en-US" sz="1400">
                    <a:effectLst>
                      <a:outerShdw blurRad="38100" dist="38100" dir="2700000" algn="tl">
                        <a:srgbClr val="000000"/>
                      </a:outerShdw>
                    </a:effectLst>
                    <a:ea typeface="MS PGothic" panose="020B0600070205080204" pitchFamily="34" charset="-128"/>
                  </a:rPr>
                  <a:t>12/2015</a:t>
                </a:r>
              </a:p>
            </p:txBody>
          </p:sp>
          <p:sp>
            <p:nvSpPr>
              <p:cNvPr id="21" name="TextBox 20">
                <a:extLst>
                  <a:ext uri="{FF2B5EF4-FFF2-40B4-BE49-F238E27FC236}">
                    <a16:creationId xmlns:a16="http://schemas.microsoft.com/office/drawing/2014/main" id="{D349A237-CC03-DC53-8E6E-A918609592BC}"/>
                  </a:ext>
                </a:extLst>
              </p:cNvPr>
              <p:cNvSpPr txBox="1"/>
              <p:nvPr/>
            </p:nvSpPr>
            <p:spPr>
              <a:xfrm>
                <a:off x="4306780" y="4581658"/>
                <a:ext cx="1022495" cy="584535"/>
              </a:xfrm>
              <a:prstGeom prst="rect">
                <a:avLst/>
              </a:prstGeom>
              <a:noFill/>
            </p:spPr>
            <p:txBody>
              <a:bodyPr wrap="none">
                <a:spAutoFit/>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a:defRPr/>
                </a:pPr>
                <a:r>
                  <a:rPr lang="en-ZA" altLang="en-US" sz="1800">
                    <a:effectLst>
                      <a:outerShdw blurRad="38100" dist="38100" dir="2700000" algn="tl">
                        <a:srgbClr val="000000"/>
                      </a:outerShdw>
                    </a:effectLst>
                    <a:ea typeface="MS PGothic" panose="020B0600070205080204" pitchFamily="34" charset="-128"/>
                  </a:rPr>
                  <a:t> 43 µg/L</a:t>
                </a:r>
              </a:p>
              <a:p>
                <a:pPr algn="ctr">
                  <a:defRPr/>
                </a:pPr>
                <a:r>
                  <a:rPr lang="en-ZA" altLang="en-US" sz="1400">
                    <a:effectLst>
                      <a:outerShdw blurRad="38100" dist="38100" dir="2700000" algn="tl">
                        <a:srgbClr val="000000"/>
                      </a:outerShdw>
                    </a:effectLst>
                    <a:ea typeface="MS PGothic" panose="020B0600070205080204" pitchFamily="34" charset="-128"/>
                  </a:rPr>
                  <a:t>02/2016</a:t>
                </a:r>
              </a:p>
            </p:txBody>
          </p:sp>
        </p:grpSp>
        <p:sp>
          <p:nvSpPr>
            <p:cNvPr id="43" name="Right Triangle 42">
              <a:extLst>
                <a:ext uri="{FF2B5EF4-FFF2-40B4-BE49-F238E27FC236}">
                  <a16:creationId xmlns:a16="http://schemas.microsoft.com/office/drawing/2014/main" id="{1094BD0D-D470-E06A-90A6-7B64BBBD242A}"/>
                </a:ext>
              </a:extLst>
            </p:cNvPr>
            <p:cNvSpPr/>
            <p:nvPr/>
          </p:nvSpPr>
          <p:spPr>
            <a:xfrm>
              <a:off x="3348331" y="3645024"/>
              <a:ext cx="2303789" cy="1080120"/>
            </a:xfrm>
            <a:prstGeom prst="rtTriangle">
              <a:avLst/>
            </a:prstGeom>
            <a:solidFill>
              <a:srgbClr val="C00000">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ZA" dirty="0">
                  <a:solidFill>
                    <a:schemeClr val="tx1"/>
                  </a:solidFill>
                  <a:latin typeface="Arial Black" pitchFamily="34" charset="0"/>
                </a:rPr>
                <a:t>PSA</a:t>
              </a:r>
            </a:p>
          </p:txBody>
        </p:sp>
      </p:grpSp>
      <p:sp>
        <p:nvSpPr>
          <p:cNvPr id="34830" name="Rectangle 1">
            <a:extLst>
              <a:ext uri="{FF2B5EF4-FFF2-40B4-BE49-F238E27FC236}">
                <a16:creationId xmlns:a16="http://schemas.microsoft.com/office/drawing/2014/main" id="{2AEDABC3-B530-E92F-6247-122906B798D0}"/>
              </a:ext>
            </a:extLst>
          </p:cNvPr>
          <p:cNvSpPr>
            <a:spLocks noChangeArrowheads="1"/>
          </p:cNvSpPr>
          <p:nvPr/>
        </p:nvSpPr>
        <p:spPr bwMode="auto">
          <a:xfrm>
            <a:off x="122238" y="6432550"/>
            <a:ext cx="532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ea typeface="ヒラギノ角ゴ Pro W3"/>
                <a:cs typeface="ヒラギノ角ゴ Pro W3"/>
              </a:rPr>
              <a:t>Sathekge et al. Eur J Nucl Med Mol Imaging. 2017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a:extLst>
              <a:ext uri="{FF2B5EF4-FFF2-40B4-BE49-F238E27FC236}">
                <a16:creationId xmlns:a16="http://schemas.microsoft.com/office/drawing/2014/main" id="{CF624764-14E2-F6AC-B2C4-A84767CB5EAE}"/>
              </a:ext>
            </a:extLst>
          </p:cNvPr>
          <p:cNvSpPr>
            <a:spLocks noGrp="1" noChangeArrowheads="1"/>
          </p:cNvSpPr>
          <p:nvPr>
            <p:ph type="title"/>
          </p:nvPr>
        </p:nvSpPr>
        <p:spPr/>
        <p:txBody>
          <a:bodyPr/>
          <a:lstStyle/>
          <a:p>
            <a:r>
              <a:rPr lang="en-GB" altLang="en-US"/>
              <a:t>Sathekge et al EJNMMI 2019</a:t>
            </a:r>
          </a:p>
        </p:txBody>
      </p:sp>
      <p:sp>
        <p:nvSpPr>
          <p:cNvPr id="5" name="Content Placeholder 4">
            <a:extLst>
              <a:ext uri="{FF2B5EF4-FFF2-40B4-BE49-F238E27FC236}">
                <a16:creationId xmlns:a16="http://schemas.microsoft.com/office/drawing/2014/main" id="{492591B2-0693-6265-C71B-A771103477D7}"/>
              </a:ext>
            </a:extLst>
          </p:cNvPr>
          <p:cNvSpPr>
            <a:spLocks noGrp="1"/>
          </p:cNvSpPr>
          <p:nvPr>
            <p:ph idx="1"/>
          </p:nvPr>
        </p:nvSpPr>
        <p:spPr/>
        <p:txBody>
          <a:bodyPr>
            <a:normAutofit/>
          </a:bodyPr>
          <a:lstStyle/>
          <a:p>
            <a:pPr>
              <a:defRPr/>
            </a:pPr>
            <a:r>
              <a:rPr lang="en-GB" dirty="0"/>
              <a:t>Treated 17 chemo naive patients with </a:t>
            </a:r>
          </a:p>
          <a:p>
            <a:pPr>
              <a:defRPr/>
            </a:pPr>
            <a:r>
              <a:rPr lang="en-GB" dirty="0"/>
              <a:t>3 cycles of decreasing Ac-225-PSMA 617</a:t>
            </a:r>
          </a:p>
          <a:p>
            <a:pPr>
              <a:defRPr/>
            </a:pPr>
            <a:r>
              <a:rPr lang="en-GB" dirty="0"/>
              <a:t>First cycle 8MBq, then 2 months later 7MBq and 2 months after that 6MBq</a:t>
            </a:r>
          </a:p>
          <a:p>
            <a:pPr>
              <a:defRPr/>
            </a:pPr>
            <a:r>
              <a:rPr lang="en-GB" dirty="0"/>
              <a:t>16/17 had PSA response (14 &gt;90%)</a:t>
            </a:r>
          </a:p>
          <a:p>
            <a:pPr>
              <a:defRPr/>
            </a:pPr>
            <a:r>
              <a:rPr lang="en-GB" dirty="0"/>
              <a:t>15/17 showed &gt;50% decrease of lesions on Ga-68 PSMA PET</a:t>
            </a:r>
          </a:p>
          <a:p>
            <a:pPr>
              <a:defRPr/>
            </a:pPr>
            <a:r>
              <a:rPr lang="en-GB" dirty="0"/>
              <a:t>Two major toxicities BM in patient with bone </a:t>
            </a:r>
            <a:r>
              <a:rPr lang="en-GB" dirty="0" err="1"/>
              <a:t>mets</a:t>
            </a:r>
            <a:r>
              <a:rPr lang="en-GB" dirty="0"/>
              <a:t> and renal </a:t>
            </a:r>
            <a:r>
              <a:rPr lang="en-GB" dirty="0" err="1"/>
              <a:t>tox</a:t>
            </a:r>
            <a:r>
              <a:rPr lang="en-GB" dirty="0"/>
              <a:t> in patient with </a:t>
            </a:r>
            <a:r>
              <a:rPr lang="en-GB"/>
              <a:t>single kidney </a:t>
            </a:r>
            <a:endParaRPr lang="en-GB"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GB" altLang="en-US"/>
              <a:t>RIT in Cancer of the Prostate</a:t>
            </a:r>
          </a:p>
        </p:txBody>
      </p:sp>
      <p:sp>
        <p:nvSpPr>
          <p:cNvPr id="143363" name="Rectangle 3"/>
          <p:cNvSpPr>
            <a:spLocks noGrp="1" noChangeArrowheads="1"/>
          </p:cNvSpPr>
          <p:nvPr>
            <p:ph type="body" idx="1"/>
          </p:nvPr>
        </p:nvSpPr>
        <p:spPr/>
        <p:txBody>
          <a:bodyPr/>
          <a:lstStyle/>
          <a:p>
            <a:r>
              <a:rPr lang="en-GB" altLang="en-US" dirty="0"/>
              <a:t>Best target looks to be not PSA which is released into blood and occurs of dead cells but Prostate specific Membrane antigen-PSMA</a:t>
            </a:r>
          </a:p>
          <a:p>
            <a:r>
              <a:rPr lang="en-GB" altLang="en-US" dirty="0"/>
              <a:t>Anti-PSMA antibodies developed</a:t>
            </a:r>
          </a:p>
          <a:p>
            <a:r>
              <a:rPr lang="en-GB" altLang="en-US" dirty="0"/>
              <a:t>Binds to external domain of PSMA</a:t>
            </a:r>
          </a:p>
          <a:p>
            <a:r>
              <a:rPr lang="en-GB" altLang="en-US" dirty="0"/>
              <a:t>Radiolabelled by metals </a:t>
            </a:r>
            <a:r>
              <a:rPr lang="en-GB" altLang="en-US" dirty="0" err="1"/>
              <a:t>eg</a:t>
            </a:r>
            <a:r>
              <a:rPr lang="en-GB" altLang="en-US" dirty="0"/>
              <a:t> In-111, Y-90 and Lu-177 via DOTA</a:t>
            </a:r>
          </a:p>
          <a:p>
            <a:r>
              <a:rPr lang="en-GB" altLang="en-US" dirty="0"/>
              <a:t>Involved in uptake of glutamate and folate needed for cell division </a:t>
            </a:r>
          </a:p>
        </p:txBody>
      </p:sp>
    </p:spTree>
    <p:extLst>
      <p:ext uri="{BB962C8B-B14F-4D97-AF65-F5344CB8AC3E}">
        <p14:creationId xmlns:p14="http://schemas.microsoft.com/office/powerpoint/2010/main" val="3553054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B8223E42-294B-DFA6-86C5-D660B3FC5CEC}"/>
              </a:ext>
            </a:extLst>
          </p:cNvPr>
          <p:cNvSpPr>
            <a:spLocks noGrp="1" noChangeArrowheads="1"/>
          </p:cNvSpPr>
          <p:nvPr>
            <p:ph type="title"/>
          </p:nvPr>
        </p:nvSpPr>
        <p:spPr/>
        <p:txBody>
          <a:bodyPr/>
          <a:lstStyle/>
          <a:p>
            <a:r>
              <a:rPr lang="en-GB" altLang="en-US" sz="1800"/>
              <a:t>Waterfall plt of PSA response 8 weeks after 1 cycle Ac-225 PSMA 617 and best response Sathekge et al EJNNMI 2019 </a:t>
            </a:r>
          </a:p>
        </p:txBody>
      </p:sp>
      <p:pic>
        <p:nvPicPr>
          <p:cNvPr id="37891" name="Picture 2">
            <a:extLst>
              <a:ext uri="{FF2B5EF4-FFF2-40B4-BE49-F238E27FC236}">
                <a16:creationId xmlns:a16="http://schemas.microsoft.com/office/drawing/2014/main" id="{32179E83-3036-9859-AC09-68D26ECE6B5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03463" y="2025650"/>
            <a:ext cx="4643437" cy="33940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1CB5E5D9-3C4B-C086-A1DE-CFBBCB5BF865}"/>
              </a:ext>
            </a:extLst>
          </p:cNvPr>
          <p:cNvSpPr>
            <a:spLocks noGrp="1" noChangeArrowheads="1"/>
          </p:cNvSpPr>
          <p:nvPr>
            <p:ph type="title"/>
          </p:nvPr>
        </p:nvSpPr>
        <p:spPr/>
        <p:txBody>
          <a:bodyPr/>
          <a:lstStyle/>
          <a:p>
            <a:r>
              <a:rPr lang="en-GB" altLang="en-US"/>
              <a:t>Response to 3 cycles Ac-225 PSMA-617 </a:t>
            </a:r>
          </a:p>
        </p:txBody>
      </p:sp>
      <p:pic>
        <p:nvPicPr>
          <p:cNvPr id="38915" name="Picture 2">
            <a:extLst>
              <a:ext uri="{FF2B5EF4-FFF2-40B4-BE49-F238E27FC236}">
                <a16:creationId xmlns:a16="http://schemas.microsoft.com/office/drawing/2014/main" id="{A086B1CC-D468-8743-447B-E542E42CE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0" y="2024063"/>
            <a:ext cx="4699000" cy="3519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2" name="TextBox 3">
            <a:extLst>
              <a:ext uri="{FF2B5EF4-FFF2-40B4-BE49-F238E27FC236}">
                <a16:creationId xmlns:a16="http://schemas.microsoft.com/office/drawing/2014/main" id="{72F54C29-EC3C-89E0-458F-437459AF9745}"/>
              </a:ext>
            </a:extLst>
          </p:cNvPr>
          <p:cNvSpPr txBox="1">
            <a:spLocks noChangeArrowheads="1"/>
          </p:cNvSpPr>
          <p:nvPr/>
        </p:nvSpPr>
        <p:spPr bwMode="auto">
          <a:xfrm>
            <a:off x="4733925" y="5643563"/>
            <a:ext cx="3024188" cy="3000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GB" altLang="en-US" sz="1350">
                <a:cs typeface="Arial" panose="020B0604020202020204" pitchFamily="34" charset="0"/>
              </a:rPr>
              <a:t>Sathekge et al EJNMMI 2019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C0559-D8BD-B425-00B5-D8DAD95BA910}"/>
              </a:ext>
            </a:extLst>
          </p:cNvPr>
          <p:cNvSpPr>
            <a:spLocks noGrp="1"/>
          </p:cNvSpPr>
          <p:nvPr>
            <p:ph type="title"/>
          </p:nvPr>
        </p:nvSpPr>
        <p:spPr/>
        <p:txBody>
          <a:bodyPr>
            <a:normAutofit/>
          </a:bodyPr>
          <a:lstStyle/>
          <a:p>
            <a:pPr>
              <a:defRPr/>
            </a:pPr>
            <a:r>
              <a:rPr lang="en-GB" dirty="0"/>
              <a:t>Response to 3 (8/7/6 </a:t>
            </a:r>
            <a:r>
              <a:rPr lang="en-GB" dirty="0" err="1"/>
              <a:t>MBq</a:t>
            </a:r>
            <a:r>
              <a:rPr lang="en-GB" dirty="0"/>
              <a:t>)  cycles Ac-225 PSMA-617 </a:t>
            </a:r>
          </a:p>
        </p:txBody>
      </p:sp>
      <p:sp>
        <p:nvSpPr>
          <p:cNvPr id="49155" name="TextBox 3">
            <a:extLst>
              <a:ext uri="{FF2B5EF4-FFF2-40B4-BE49-F238E27FC236}">
                <a16:creationId xmlns:a16="http://schemas.microsoft.com/office/drawing/2014/main" id="{1E6E7B39-3755-78D8-6AA5-1CBA5B6755ED}"/>
              </a:ext>
            </a:extLst>
          </p:cNvPr>
          <p:cNvSpPr txBox="1">
            <a:spLocks noChangeArrowheads="1"/>
          </p:cNvSpPr>
          <p:nvPr/>
        </p:nvSpPr>
        <p:spPr bwMode="auto">
          <a:xfrm>
            <a:off x="4841875" y="5649913"/>
            <a:ext cx="2916238" cy="3000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GB" altLang="en-US" sz="1350">
                <a:cs typeface="Arial" panose="020B0604020202020204" pitchFamily="34" charset="0"/>
              </a:rPr>
              <a:t>Sathekge et al EJNMMI 2019</a:t>
            </a:r>
          </a:p>
        </p:txBody>
      </p:sp>
      <p:pic>
        <p:nvPicPr>
          <p:cNvPr id="39940" name="Picture 3">
            <a:extLst>
              <a:ext uri="{FF2B5EF4-FFF2-40B4-BE49-F238E27FC236}">
                <a16:creationId xmlns:a16="http://schemas.microsoft.com/office/drawing/2014/main" id="{B8C86D97-A273-D817-1874-7CA14050E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563" y="2025650"/>
            <a:ext cx="4699000" cy="3519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ADB6-7AFC-DBC1-568A-517ECA88D5D9}"/>
              </a:ext>
            </a:extLst>
          </p:cNvPr>
          <p:cNvSpPr>
            <a:spLocks noGrp="1"/>
          </p:cNvSpPr>
          <p:nvPr>
            <p:ph type="title"/>
          </p:nvPr>
        </p:nvSpPr>
        <p:spPr/>
        <p:txBody>
          <a:bodyPr>
            <a:normAutofit fontScale="90000"/>
          </a:bodyPr>
          <a:lstStyle/>
          <a:p>
            <a:pPr>
              <a:defRPr/>
            </a:pPr>
            <a:r>
              <a:rPr lang="en-GB" dirty="0"/>
              <a:t>Toxicity in 17 patients treated with </a:t>
            </a:r>
            <a:br>
              <a:rPr lang="en-GB" dirty="0"/>
            </a:br>
            <a:r>
              <a:rPr lang="en-GB" dirty="0"/>
              <a:t>Ac-225-PSMA-Sathekge et al </a:t>
            </a:r>
          </a:p>
        </p:txBody>
      </p:sp>
      <p:pic>
        <p:nvPicPr>
          <p:cNvPr id="40963" name="Picture 2">
            <a:extLst>
              <a:ext uri="{FF2B5EF4-FFF2-40B4-BE49-F238E27FC236}">
                <a16:creationId xmlns:a16="http://schemas.microsoft.com/office/drawing/2014/main" id="{26631648-DF05-3041-203B-2B8FD56F9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094" y="2083500"/>
            <a:ext cx="3961386" cy="4409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2EF8AD-D93E-B7C2-E6F9-71BC9B3B9C45}"/>
              </a:ext>
            </a:extLst>
          </p:cNvPr>
          <p:cNvSpPr>
            <a:spLocks noGrp="1"/>
          </p:cNvSpPr>
          <p:nvPr>
            <p:ph type="title"/>
          </p:nvPr>
        </p:nvSpPr>
        <p:spPr/>
        <p:txBody>
          <a:bodyPr/>
          <a:lstStyle/>
          <a:p>
            <a:r>
              <a:rPr lang="en-GB" dirty="0"/>
              <a:t>The problem with Ac-225</a:t>
            </a:r>
          </a:p>
        </p:txBody>
      </p:sp>
      <p:sp>
        <p:nvSpPr>
          <p:cNvPr id="4" name="Content Placeholder 3">
            <a:extLst>
              <a:ext uri="{FF2B5EF4-FFF2-40B4-BE49-F238E27FC236}">
                <a16:creationId xmlns:a16="http://schemas.microsoft.com/office/drawing/2014/main" id="{E79EBE08-0617-AD52-35E1-893E90146F64}"/>
              </a:ext>
            </a:extLst>
          </p:cNvPr>
          <p:cNvSpPr>
            <a:spLocks noGrp="1"/>
          </p:cNvSpPr>
          <p:nvPr>
            <p:ph sz="half" idx="1"/>
          </p:nvPr>
        </p:nvSpPr>
        <p:spPr/>
        <p:txBody>
          <a:bodyPr/>
          <a:lstStyle/>
          <a:p>
            <a:r>
              <a:rPr lang="en-GB" dirty="0"/>
              <a:t>Very complex decay</a:t>
            </a:r>
          </a:p>
          <a:p>
            <a:r>
              <a:rPr lang="en-GB" dirty="0"/>
              <a:t>No evidence that daughters stay on PSMA molecule</a:t>
            </a:r>
          </a:p>
          <a:p>
            <a:r>
              <a:rPr lang="en-GB" dirty="0"/>
              <a:t>Problem of alpha recoil</a:t>
            </a:r>
          </a:p>
          <a:p>
            <a:r>
              <a:rPr lang="en-GB" dirty="0"/>
              <a:t>May contribute to toxicity</a:t>
            </a:r>
          </a:p>
          <a:p>
            <a:r>
              <a:rPr lang="en-GB" dirty="0"/>
              <a:t>Supply difficult only 100 patients/year </a:t>
            </a:r>
          </a:p>
        </p:txBody>
      </p:sp>
      <p:pic>
        <p:nvPicPr>
          <p:cNvPr id="6" name="Content Placeholder 5">
            <a:extLst>
              <a:ext uri="{FF2B5EF4-FFF2-40B4-BE49-F238E27FC236}">
                <a16:creationId xmlns:a16="http://schemas.microsoft.com/office/drawing/2014/main" id="{B0ACD9EE-7F79-BDAA-FC70-89228C74F1AA}"/>
              </a:ext>
            </a:extLst>
          </p:cNvPr>
          <p:cNvPicPr>
            <a:picLocks noGrp="1" noChangeAspect="1"/>
          </p:cNvPicPr>
          <p:nvPr>
            <p:ph sz="half" idx="2"/>
          </p:nvPr>
        </p:nvPicPr>
        <p:blipFill>
          <a:blip r:embed="rId2"/>
          <a:stretch>
            <a:fillRect/>
          </a:stretch>
        </p:blipFill>
        <p:spPr>
          <a:xfrm>
            <a:off x="4572000" y="1690689"/>
            <a:ext cx="3886200" cy="1575486"/>
          </a:xfrm>
          <a:prstGeom prst="rect">
            <a:avLst/>
          </a:prstGeom>
        </p:spPr>
      </p:pic>
      <p:pic>
        <p:nvPicPr>
          <p:cNvPr id="2" name="Picture 1">
            <a:extLst>
              <a:ext uri="{FF2B5EF4-FFF2-40B4-BE49-F238E27FC236}">
                <a16:creationId xmlns:a16="http://schemas.microsoft.com/office/drawing/2014/main" id="{64CE84B0-7244-3002-B6EE-94035765098C}"/>
              </a:ext>
            </a:extLst>
          </p:cNvPr>
          <p:cNvPicPr>
            <a:picLocks noChangeAspect="1"/>
          </p:cNvPicPr>
          <p:nvPr/>
        </p:nvPicPr>
        <p:blipFill>
          <a:blip r:embed="rId3"/>
          <a:stretch>
            <a:fillRect/>
          </a:stretch>
        </p:blipFill>
        <p:spPr>
          <a:xfrm>
            <a:off x="4762500" y="3375660"/>
            <a:ext cx="3505200" cy="2628900"/>
          </a:xfrm>
          <a:prstGeom prst="rect">
            <a:avLst/>
          </a:prstGeom>
        </p:spPr>
      </p:pic>
    </p:spTree>
    <p:extLst>
      <p:ext uri="{BB962C8B-B14F-4D97-AF65-F5344CB8AC3E}">
        <p14:creationId xmlns:p14="http://schemas.microsoft.com/office/powerpoint/2010/main" val="4104863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04025-A008-20C0-D9A4-B59BE2C9BF5F}"/>
              </a:ext>
            </a:extLst>
          </p:cNvPr>
          <p:cNvSpPr>
            <a:spLocks noGrp="1"/>
          </p:cNvSpPr>
          <p:nvPr>
            <p:ph type="title"/>
          </p:nvPr>
        </p:nvSpPr>
        <p:spPr/>
        <p:txBody>
          <a:bodyPr/>
          <a:lstStyle/>
          <a:p>
            <a:r>
              <a:rPr lang="en-GB" dirty="0"/>
              <a:t>What about Pb212</a:t>
            </a:r>
          </a:p>
        </p:txBody>
      </p:sp>
      <p:sp>
        <p:nvSpPr>
          <p:cNvPr id="3" name="Content Placeholder 2">
            <a:extLst>
              <a:ext uri="{FF2B5EF4-FFF2-40B4-BE49-F238E27FC236}">
                <a16:creationId xmlns:a16="http://schemas.microsoft.com/office/drawing/2014/main" id="{980F92F9-CD63-8F97-17B2-588AF74E6F5F}"/>
              </a:ext>
            </a:extLst>
          </p:cNvPr>
          <p:cNvSpPr>
            <a:spLocks noGrp="1"/>
          </p:cNvSpPr>
          <p:nvPr>
            <p:ph sz="half" idx="1"/>
          </p:nvPr>
        </p:nvSpPr>
        <p:spPr/>
        <p:txBody>
          <a:bodyPr/>
          <a:lstStyle/>
          <a:p>
            <a:r>
              <a:rPr lang="en-GB" dirty="0"/>
              <a:t>Lead 212 is an alpha emitter which </a:t>
            </a:r>
          </a:p>
          <a:p>
            <a:r>
              <a:rPr lang="en-GB" dirty="0"/>
              <a:t>Comes from Thorium-225</a:t>
            </a:r>
          </a:p>
          <a:p>
            <a:r>
              <a:rPr lang="en-GB" dirty="0"/>
              <a:t>Thorium-225 can be loaded into a generator which lasts 2-3 years</a:t>
            </a:r>
          </a:p>
          <a:p>
            <a:r>
              <a:rPr lang="en-GB" dirty="0"/>
              <a:t>Simpler decay </a:t>
            </a:r>
          </a:p>
        </p:txBody>
      </p:sp>
      <p:pic>
        <p:nvPicPr>
          <p:cNvPr id="5" name="Content Placeholder 4">
            <a:extLst>
              <a:ext uri="{FF2B5EF4-FFF2-40B4-BE49-F238E27FC236}">
                <a16:creationId xmlns:a16="http://schemas.microsoft.com/office/drawing/2014/main" id="{79A64D7A-8453-2458-27DD-1CC6CBAA491A}"/>
              </a:ext>
            </a:extLst>
          </p:cNvPr>
          <p:cNvPicPr>
            <a:picLocks noGrp="1" noChangeAspect="1"/>
          </p:cNvPicPr>
          <p:nvPr>
            <p:ph sz="half" idx="2"/>
          </p:nvPr>
        </p:nvPicPr>
        <p:blipFill>
          <a:blip r:embed="rId2"/>
          <a:stretch>
            <a:fillRect/>
          </a:stretch>
        </p:blipFill>
        <p:spPr>
          <a:xfrm>
            <a:off x="4815931" y="2797444"/>
            <a:ext cx="3121138" cy="2464056"/>
          </a:xfrm>
          <a:prstGeom prst="rect">
            <a:avLst/>
          </a:prstGeom>
        </p:spPr>
      </p:pic>
    </p:spTree>
    <p:extLst>
      <p:ext uri="{BB962C8B-B14F-4D97-AF65-F5344CB8AC3E}">
        <p14:creationId xmlns:p14="http://schemas.microsoft.com/office/powerpoint/2010/main" val="1778554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4BD7-D23F-EE6C-A9AC-D2EB6F38D87B}"/>
              </a:ext>
            </a:extLst>
          </p:cNvPr>
          <p:cNvSpPr>
            <a:spLocks noGrp="1"/>
          </p:cNvSpPr>
          <p:nvPr>
            <p:ph type="title"/>
          </p:nvPr>
        </p:nvSpPr>
        <p:spPr/>
        <p:txBody>
          <a:bodyPr/>
          <a:lstStyle/>
          <a:p>
            <a:r>
              <a:rPr lang="en-GB" dirty="0"/>
              <a:t>Where can be get Th-225 from</a:t>
            </a:r>
          </a:p>
        </p:txBody>
      </p:sp>
      <p:sp>
        <p:nvSpPr>
          <p:cNvPr id="3" name="Content Placeholder 2">
            <a:extLst>
              <a:ext uri="{FF2B5EF4-FFF2-40B4-BE49-F238E27FC236}">
                <a16:creationId xmlns:a16="http://schemas.microsoft.com/office/drawing/2014/main" id="{811C7E2F-B506-E05E-C9BD-C5EC06DBCCC0}"/>
              </a:ext>
            </a:extLst>
          </p:cNvPr>
          <p:cNvSpPr>
            <a:spLocks noGrp="1"/>
          </p:cNvSpPr>
          <p:nvPr>
            <p:ph sz="half" idx="1"/>
          </p:nvPr>
        </p:nvSpPr>
        <p:spPr/>
        <p:txBody>
          <a:bodyPr/>
          <a:lstStyle/>
          <a:p>
            <a:r>
              <a:rPr lang="en-GB" dirty="0"/>
              <a:t>Each barrel of radioactive waste from a nuclear power station contains kg of Th-225</a:t>
            </a:r>
          </a:p>
          <a:p>
            <a:r>
              <a:rPr lang="en-GB" dirty="0"/>
              <a:t>Needs to be extracted (mined)</a:t>
            </a:r>
          </a:p>
          <a:p>
            <a:r>
              <a:rPr lang="en-GB" dirty="0"/>
              <a:t>Projects around the world looking at this</a:t>
            </a:r>
          </a:p>
          <a:p>
            <a:r>
              <a:rPr lang="en-GB" dirty="0"/>
              <a:t>Basically endless supply </a:t>
            </a:r>
          </a:p>
        </p:txBody>
      </p:sp>
      <p:pic>
        <p:nvPicPr>
          <p:cNvPr id="5" name="Content Placeholder 4">
            <a:extLst>
              <a:ext uri="{FF2B5EF4-FFF2-40B4-BE49-F238E27FC236}">
                <a16:creationId xmlns:a16="http://schemas.microsoft.com/office/drawing/2014/main" id="{7D03E487-FE28-0F7D-8519-530F8400931A}"/>
              </a:ext>
            </a:extLst>
          </p:cNvPr>
          <p:cNvPicPr>
            <a:picLocks noGrp="1" noChangeAspect="1"/>
          </p:cNvPicPr>
          <p:nvPr>
            <p:ph sz="half" idx="2"/>
          </p:nvPr>
        </p:nvPicPr>
        <p:blipFill>
          <a:blip r:embed="rId2"/>
          <a:stretch>
            <a:fillRect/>
          </a:stretch>
        </p:blipFill>
        <p:spPr>
          <a:xfrm>
            <a:off x="4799568" y="2224006"/>
            <a:ext cx="3995720" cy="3073631"/>
          </a:xfrm>
          <a:prstGeom prst="rect">
            <a:avLst/>
          </a:prstGeom>
        </p:spPr>
      </p:pic>
      <p:sp>
        <p:nvSpPr>
          <p:cNvPr id="6" name="TextBox 5">
            <a:extLst>
              <a:ext uri="{FF2B5EF4-FFF2-40B4-BE49-F238E27FC236}">
                <a16:creationId xmlns:a16="http://schemas.microsoft.com/office/drawing/2014/main" id="{3FC389BD-5D6A-F911-61D9-8B80C91D93F7}"/>
              </a:ext>
            </a:extLst>
          </p:cNvPr>
          <p:cNvSpPr txBox="1"/>
          <p:nvPr/>
        </p:nvSpPr>
        <p:spPr>
          <a:xfrm>
            <a:off x="5269424" y="5773119"/>
            <a:ext cx="2665708" cy="923330"/>
          </a:xfrm>
          <a:prstGeom prst="rect">
            <a:avLst/>
          </a:prstGeom>
          <a:noFill/>
        </p:spPr>
        <p:txBody>
          <a:bodyPr wrap="square" rtlCol="0">
            <a:spAutoFit/>
          </a:bodyPr>
          <a:lstStyle/>
          <a:p>
            <a:r>
              <a:rPr lang="en-GB" dirty="0"/>
              <a:t>Each barrel 1 m high, this old mine has 10,000 barrels in it</a:t>
            </a:r>
          </a:p>
        </p:txBody>
      </p:sp>
    </p:spTree>
    <p:extLst>
      <p:ext uri="{BB962C8B-B14F-4D97-AF65-F5344CB8AC3E}">
        <p14:creationId xmlns:p14="http://schemas.microsoft.com/office/powerpoint/2010/main" val="3061535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18F3-4C88-69C7-B8D7-5A48A39CF455}"/>
              </a:ext>
            </a:extLst>
          </p:cNvPr>
          <p:cNvSpPr>
            <a:spLocks noGrp="1"/>
          </p:cNvSpPr>
          <p:nvPr>
            <p:ph type="title"/>
          </p:nvPr>
        </p:nvSpPr>
        <p:spPr/>
        <p:txBody>
          <a:bodyPr/>
          <a:lstStyle/>
          <a:p>
            <a:r>
              <a:rPr lang="en-GB" dirty="0"/>
              <a:t>F-18 PSMA and Pb-212 PSMA a theragnostic pair</a:t>
            </a:r>
          </a:p>
        </p:txBody>
      </p:sp>
      <p:sp>
        <p:nvSpPr>
          <p:cNvPr id="13" name="TextBox 12">
            <a:extLst>
              <a:ext uri="{FF2B5EF4-FFF2-40B4-BE49-F238E27FC236}">
                <a16:creationId xmlns:a16="http://schemas.microsoft.com/office/drawing/2014/main" id="{24E17951-D2C6-BE42-7FBA-4CEC3511EE8A}"/>
              </a:ext>
            </a:extLst>
          </p:cNvPr>
          <p:cNvSpPr txBox="1"/>
          <p:nvPr/>
        </p:nvSpPr>
        <p:spPr>
          <a:xfrm>
            <a:off x="1131376" y="1690689"/>
            <a:ext cx="6881248" cy="646331"/>
          </a:xfrm>
          <a:prstGeom prst="rect">
            <a:avLst/>
          </a:prstGeom>
          <a:noFill/>
        </p:spPr>
        <p:txBody>
          <a:bodyPr wrap="square" rtlCol="0">
            <a:spAutoFit/>
          </a:bodyPr>
          <a:lstStyle/>
          <a:p>
            <a:r>
              <a:rPr lang="en-GB" dirty="0"/>
              <a:t>Griffiths et al from Australia showed uptake of Pb-212 ADVC001 similar to F-18 PSMA JNM 2024 </a:t>
            </a:r>
          </a:p>
        </p:txBody>
      </p:sp>
      <p:pic>
        <p:nvPicPr>
          <p:cNvPr id="3" name="Picture 2">
            <a:extLst>
              <a:ext uri="{FF2B5EF4-FFF2-40B4-BE49-F238E27FC236}">
                <a16:creationId xmlns:a16="http://schemas.microsoft.com/office/drawing/2014/main" id="{354F9E9B-6922-34C7-2728-68E865DA6351}"/>
              </a:ext>
            </a:extLst>
          </p:cNvPr>
          <p:cNvPicPr>
            <a:picLocks noChangeAspect="1"/>
          </p:cNvPicPr>
          <p:nvPr/>
        </p:nvPicPr>
        <p:blipFill>
          <a:blip r:embed="rId2"/>
          <a:stretch>
            <a:fillRect/>
          </a:stretch>
        </p:blipFill>
        <p:spPr>
          <a:xfrm>
            <a:off x="1617480" y="2391190"/>
            <a:ext cx="5697245" cy="4259581"/>
          </a:xfrm>
          <a:prstGeom prst="rect">
            <a:avLst/>
          </a:prstGeom>
        </p:spPr>
      </p:pic>
    </p:spTree>
    <p:extLst>
      <p:ext uri="{BB962C8B-B14F-4D97-AF65-F5344CB8AC3E}">
        <p14:creationId xmlns:p14="http://schemas.microsoft.com/office/powerpoint/2010/main" val="22982213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B4D6-18AE-4852-B9B5-978D3928BD7F}"/>
              </a:ext>
            </a:extLst>
          </p:cNvPr>
          <p:cNvSpPr>
            <a:spLocks noGrp="1"/>
          </p:cNvSpPr>
          <p:nvPr>
            <p:ph type="title"/>
          </p:nvPr>
        </p:nvSpPr>
        <p:spPr/>
        <p:txBody>
          <a:bodyPr/>
          <a:lstStyle/>
          <a:p>
            <a:r>
              <a:rPr lang="en-GB" dirty="0"/>
              <a:t>Summary Lu-177 PSMA</a:t>
            </a:r>
          </a:p>
        </p:txBody>
      </p:sp>
      <p:sp>
        <p:nvSpPr>
          <p:cNvPr id="3" name="Content Placeholder 2">
            <a:extLst>
              <a:ext uri="{FF2B5EF4-FFF2-40B4-BE49-F238E27FC236}">
                <a16:creationId xmlns:a16="http://schemas.microsoft.com/office/drawing/2014/main" id="{0B84FE0E-5DCA-4E23-A7C0-5968E858C24C}"/>
              </a:ext>
            </a:extLst>
          </p:cNvPr>
          <p:cNvSpPr>
            <a:spLocks noGrp="1"/>
          </p:cNvSpPr>
          <p:nvPr>
            <p:ph idx="1"/>
          </p:nvPr>
        </p:nvSpPr>
        <p:spPr/>
        <p:txBody>
          <a:bodyPr>
            <a:normAutofit lnSpcReduction="10000"/>
          </a:bodyPr>
          <a:lstStyle/>
          <a:p>
            <a:r>
              <a:rPr lang="en-GB" dirty="0"/>
              <a:t>Early promise of Lu-177 PSMA therapy as third line treatment justified</a:t>
            </a:r>
          </a:p>
          <a:p>
            <a:r>
              <a:rPr lang="en-GB" dirty="0"/>
              <a:t>Phase 3 trials shows survival benefit on average 3 months</a:t>
            </a:r>
          </a:p>
          <a:p>
            <a:r>
              <a:rPr lang="en-GB" dirty="0"/>
              <a:t>Used as 3</a:t>
            </a:r>
            <a:r>
              <a:rPr lang="en-GB" baseline="30000" dirty="0"/>
              <a:t>rd</a:t>
            </a:r>
            <a:r>
              <a:rPr lang="en-GB" dirty="0"/>
              <a:t> line treatment</a:t>
            </a:r>
          </a:p>
          <a:p>
            <a:r>
              <a:rPr lang="en-GB" dirty="0"/>
              <a:t>New trials to look at its use in neo-adjuvant and early stage scenarios due to good safety profile </a:t>
            </a:r>
          </a:p>
          <a:p>
            <a:r>
              <a:rPr lang="en-GB" dirty="0"/>
              <a:t>Trials started with Ac-225 PSMA</a:t>
            </a:r>
          </a:p>
          <a:p>
            <a:r>
              <a:rPr lang="en-GB" dirty="0"/>
              <a:t>Maybe Pb-212 will be way to go </a:t>
            </a:r>
          </a:p>
          <a:p>
            <a:r>
              <a:rPr lang="en-GB" dirty="0"/>
              <a:t>Lots of investment and soon lots of work </a:t>
            </a:r>
          </a:p>
        </p:txBody>
      </p:sp>
    </p:spTree>
    <p:extLst>
      <p:ext uri="{BB962C8B-B14F-4D97-AF65-F5344CB8AC3E}">
        <p14:creationId xmlns:p14="http://schemas.microsoft.com/office/powerpoint/2010/main" val="3414052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unset over a lake&#10;&#10;AI-generated content may be incorrect.">
            <a:extLst>
              <a:ext uri="{FF2B5EF4-FFF2-40B4-BE49-F238E27FC236}">
                <a16:creationId xmlns:a16="http://schemas.microsoft.com/office/drawing/2014/main" id="{82BF9492-517B-884F-C93E-851B14FDF1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b="19"/>
          <a:stretch>
            <a:fillRect/>
          </a:stretch>
        </p:blipFill>
        <p:spPr>
          <a:xfrm>
            <a:off x="20" y="1282"/>
            <a:ext cx="9143980" cy="6856718"/>
          </a:xfrm>
          <a:prstGeom prst="rect">
            <a:avLst/>
          </a:prstGeom>
        </p:spPr>
      </p:pic>
      <p:sp>
        <p:nvSpPr>
          <p:cNvPr id="6" name="TextBox 5">
            <a:extLst>
              <a:ext uri="{FF2B5EF4-FFF2-40B4-BE49-F238E27FC236}">
                <a16:creationId xmlns:a16="http://schemas.microsoft.com/office/drawing/2014/main" id="{97B8585C-397F-EEF0-8650-25118C8F2C9F}"/>
              </a:ext>
            </a:extLst>
          </p:cNvPr>
          <p:cNvSpPr txBox="1"/>
          <p:nvPr/>
        </p:nvSpPr>
        <p:spPr>
          <a:xfrm>
            <a:off x="1165860" y="922020"/>
            <a:ext cx="3482340" cy="646331"/>
          </a:xfrm>
          <a:prstGeom prst="rect">
            <a:avLst/>
          </a:prstGeom>
          <a:noFill/>
        </p:spPr>
        <p:txBody>
          <a:bodyPr wrap="square" rtlCol="0">
            <a:spAutoFit/>
          </a:bodyPr>
          <a:lstStyle/>
          <a:p>
            <a:r>
              <a:rPr lang="en-GB" dirty="0"/>
              <a:t>Thank you for all your support over the past 14 years </a:t>
            </a:r>
          </a:p>
        </p:txBody>
      </p:sp>
    </p:spTree>
    <p:extLst>
      <p:ext uri="{BB962C8B-B14F-4D97-AF65-F5344CB8AC3E}">
        <p14:creationId xmlns:p14="http://schemas.microsoft.com/office/powerpoint/2010/main" val="3768067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en-GB" altLang="en-US"/>
              <a:t>Phase I trials of Y-90 J591</a:t>
            </a:r>
          </a:p>
        </p:txBody>
      </p:sp>
      <p:sp>
        <p:nvSpPr>
          <p:cNvPr id="144387" name="Rectangle 3"/>
          <p:cNvSpPr>
            <a:spLocks noGrp="1" noChangeArrowheads="1"/>
          </p:cNvSpPr>
          <p:nvPr>
            <p:ph type="body" idx="1"/>
          </p:nvPr>
        </p:nvSpPr>
        <p:spPr/>
        <p:txBody>
          <a:bodyPr/>
          <a:lstStyle/>
          <a:p>
            <a:r>
              <a:rPr lang="en-GB" altLang="en-US"/>
              <a:t>Milowsky et al JCO 2004</a:t>
            </a:r>
          </a:p>
          <a:p>
            <a:r>
              <a:rPr lang="en-GB" altLang="en-US"/>
              <a:t>J Clin Oncol 2004 2522</a:t>
            </a:r>
          </a:p>
          <a:p>
            <a:r>
              <a:rPr lang="en-GB" altLang="en-US"/>
              <a:t>Looked at hormone resistant prostate cancer</a:t>
            </a:r>
          </a:p>
          <a:p>
            <a:r>
              <a:rPr lang="en-GB" altLang="en-US"/>
              <a:t>Dose escalation trial 185-3700 MBq per m</a:t>
            </a:r>
            <a:r>
              <a:rPr lang="en-GB" altLang="en-US" baseline="30000"/>
              <a:t>2</a:t>
            </a:r>
            <a:endParaRPr lang="en-GB" altLang="en-US"/>
          </a:p>
          <a:p>
            <a:r>
              <a:rPr lang="en-GB" altLang="en-US"/>
              <a:t>Pre-imaging with In-111 J591</a:t>
            </a:r>
          </a:p>
          <a:p>
            <a:r>
              <a:rPr lang="en-GB" altLang="en-US"/>
              <a:t>Used CT and PSA to monitor treatment</a:t>
            </a:r>
          </a:p>
        </p:txBody>
      </p:sp>
    </p:spTree>
    <p:extLst>
      <p:ext uri="{BB962C8B-B14F-4D97-AF65-F5344CB8AC3E}">
        <p14:creationId xmlns:p14="http://schemas.microsoft.com/office/powerpoint/2010/main" val="757873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6467475"/>
            <a:ext cx="4572000" cy="2349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1454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850" y="6542088"/>
            <a:ext cx="2074863" cy="14128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145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6825" y="1631950"/>
            <a:ext cx="6611938" cy="359410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45413" name="Text Box 5"/>
          <p:cNvSpPr txBox="1">
            <a:spLocks noChangeArrowheads="1"/>
          </p:cNvSpPr>
          <p:nvPr/>
        </p:nvSpPr>
        <p:spPr bwMode="auto">
          <a:xfrm>
            <a:off x="1266825" y="5322888"/>
            <a:ext cx="7550150"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9pPr>
          </a:lstStyle>
          <a:p>
            <a:pPr hangingPunct="0">
              <a:lnSpc>
                <a:spcPct val="97000"/>
              </a:lnSpc>
              <a:buClr>
                <a:srgbClr val="000000"/>
              </a:buClr>
              <a:buSzPct val="45000"/>
              <a:buFont typeface="StarSymbol" charset="0"/>
              <a:buNone/>
            </a:pPr>
            <a:r>
              <a:rPr lang="en-GB" altLang="en-US" sz="1300" b="1">
                <a:solidFill>
                  <a:srgbClr val="000000"/>
                </a:solidFill>
              </a:rPr>
              <a:t>Milowsky, M. I. et al. J Clin Oncol; 22:2522-2531 2004</a:t>
            </a:r>
          </a:p>
        </p:txBody>
      </p:sp>
      <p:sp>
        <p:nvSpPr>
          <p:cNvPr id="145414" name="Text Box 6"/>
          <p:cNvSpPr txBox="1">
            <a:spLocks noChangeArrowheads="1"/>
          </p:cNvSpPr>
          <p:nvPr/>
        </p:nvSpPr>
        <p:spPr bwMode="auto">
          <a:xfrm>
            <a:off x="163513" y="547688"/>
            <a:ext cx="84899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9pPr>
          </a:lstStyle>
          <a:p>
            <a:pPr algn="ctr" hangingPunct="0">
              <a:lnSpc>
                <a:spcPct val="97000"/>
              </a:lnSpc>
              <a:buClr>
                <a:srgbClr val="000000"/>
              </a:buClr>
              <a:buSzPct val="45000"/>
              <a:buFont typeface="StarSymbol" charset="0"/>
              <a:buNone/>
            </a:pPr>
            <a:r>
              <a:rPr lang="en-GB" altLang="en-US" b="1"/>
              <a:t>Fig 1. Anterior and posterior (B) views of bone scan flanked by the respective indium-111 (111In)-J591 images (A, C)</a:t>
            </a:r>
          </a:p>
        </p:txBody>
      </p:sp>
    </p:spTree>
    <p:extLst>
      <p:ext uri="{BB962C8B-B14F-4D97-AF65-F5344CB8AC3E}">
        <p14:creationId xmlns:p14="http://schemas.microsoft.com/office/powerpoint/2010/main" val="220888409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6467475"/>
            <a:ext cx="4572000" cy="234950"/>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147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850" y="6542088"/>
            <a:ext cx="2074863" cy="141287"/>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pic>
        <p:nvPicPr>
          <p:cNvPr id="147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635250"/>
            <a:ext cx="8424862" cy="202088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
        <p:nvSpPr>
          <p:cNvPr id="147461" name="Text Box 5"/>
          <p:cNvSpPr txBox="1">
            <a:spLocks noChangeArrowheads="1"/>
          </p:cNvSpPr>
          <p:nvPr/>
        </p:nvSpPr>
        <p:spPr bwMode="auto">
          <a:xfrm>
            <a:off x="1403350" y="5084763"/>
            <a:ext cx="75501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a:solidFill>
                  <a:schemeClr val="tx1"/>
                </a:solidFill>
                <a:latin typeface="Arial" panose="020B0604020202020204" pitchFamily="34" charset="0"/>
              </a:defRPr>
            </a:lvl9pPr>
          </a:lstStyle>
          <a:p>
            <a:pPr hangingPunct="0">
              <a:lnSpc>
                <a:spcPct val="97000"/>
              </a:lnSpc>
              <a:buClr>
                <a:srgbClr val="000000"/>
              </a:buClr>
              <a:buSzPct val="45000"/>
              <a:buFont typeface="StarSymbol" charset="0"/>
              <a:buNone/>
            </a:pPr>
            <a:r>
              <a:rPr lang="en-GB" altLang="en-US" sz="1300" b="1">
                <a:solidFill>
                  <a:srgbClr val="000000"/>
                </a:solidFill>
              </a:rPr>
              <a:t>Milowsky, M. I. et al. J Clin Oncol; 22:2522-2531 2004</a:t>
            </a:r>
          </a:p>
        </p:txBody>
      </p:sp>
      <p:sp>
        <p:nvSpPr>
          <p:cNvPr id="147462" name="Text Box 6"/>
          <p:cNvSpPr txBox="1">
            <a:spLocks noChangeArrowheads="1"/>
          </p:cNvSpPr>
          <p:nvPr/>
        </p:nvSpPr>
        <p:spPr bwMode="auto">
          <a:xfrm>
            <a:off x="163513" y="917575"/>
            <a:ext cx="8489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1pPr>
            <a:lvl2pPr marL="414338"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2pPr>
            <a:lvl3pPr marL="828675"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3pPr>
            <a:lvl4pPr marL="1244600"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4pPr>
            <a:lvl5pPr marL="1658938" defTabSz="828675">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panose="020B0604020202020204" pitchFamily="34" charset="0"/>
              </a:defRPr>
            </a:lvl9pPr>
          </a:lstStyle>
          <a:p>
            <a:pPr algn="ctr" hangingPunct="0">
              <a:lnSpc>
                <a:spcPct val="97000"/>
              </a:lnSpc>
              <a:buClr>
                <a:srgbClr val="000000"/>
              </a:buClr>
              <a:buSzPct val="45000"/>
              <a:buFont typeface="StarSymbol" charset="0"/>
              <a:buNone/>
            </a:pPr>
            <a:r>
              <a:rPr lang="en-GB" altLang="en-US" b="1"/>
              <a:t>Fig 2. Prostate-specific antigen (PSA) graphs for two patients at the 20 mCi/m2 dose level, demonstrating 70% (A) and 85% (B) declines in PSA lasting 8 and 8.6 months, respectively</a:t>
            </a:r>
          </a:p>
        </p:txBody>
      </p:sp>
    </p:spTree>
    <p:extLst>
      <p:ext uri="{BB962C8B-B14F-4D97-AF65-F5344CB8AC3E}">
        <p14:creationId xmlns:p14="http://schemas.microsoft.com/office/powerpoint/2010/main" val="391083377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pPr>
              <a:defRPr/>
            </a:pPr>
            <a:r>
              <a:rPr lang="fr-FR" dirty="0"/>
              <a:t>PSMA ligands:</a:t>
            </a:r>
            <a:br>
              <a:rPr lang="fr-FR" dirty="0"/>
            </a:br>
            <a:r>
              <a:rPr lang="en-US" dirty="0"/>
              <a:t>lysine-glutamate-urea derivatives</a:t>
            </a:r>
            <a:endParaRPr lang="fr-FR" dirty="0"/>
          </a:p>
        </p:txBody>
      </p:sp>
      <p:pic>
        <p:nvPicPr>
          <p:cNvPr id="110595" name="Im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0138" y="1490663"/>
            <a:ext cx="32353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Rectangle 3"/>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3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ts val="3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ts val="3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spcBef>
                <a:spcPct val="50000"/>
              </a:spcBef>
              <a:buFontTx/>
              <a:buNone/>
            </a:pPr>
            <a:endParaRPr lang="fr-FR" altLang="fr-FR" sz="2400">
              <a:latin typeface="Verdana" panose="020B0604030504040204" pitchFamily="34" charset="0"/>
            </a:endParaRPr>
          </a:p>
        </p:txBody>
      </p:sp>
      <p:pic>
        <p:nvPicPr>
          <p:cNvPr id="11059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8238" y="1484313"/>
            <a:ext cx="14763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598" name="Groupe 1"/>
          <p:cNvGrpSpPr>
            <a:grpSpLocks/>
          </p:cNvGrpSpPr>
          <p:nvPr/>
        </p:nvGrpSpPr>
        <p:grpSpPr bwMode="auto">
          <a:xfrm>
            <a:off x="107950" y="2070100"/>
            <a:ext cx="3041650" cy="2693988"/>
            <a:chOff x="469765" y="1264901"/>
            <a:chExt cx="4711835" cy="3840499"/>
          </a:xfrm>
        </p:grpSpPr>
        <p:pic>
          <p:nvPicPr>
            <p:cNvPr id="11060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2829" t="1176"/>
            <a:stretch>
              <a:fillRect/>
            </a:stretch>
          </p:blipFill>
          <p:spPr bwMode="auto">
            <a:xfrm>
              <a:off x="469765" y="1264901"/>
              <a:ext cx="4711835" cy="384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912422" y="3408067"/>
              <a:ext cx="1099265" cy="371150"/>
            </a:xfrm>
            <a:prstGeom prst="rect">
              <a:avLst/>
            </a:prstGeom>
            <a:noFill/>
          </p:spPr>
          <p:txBody>
            <a:bodyPr wrap="none">
              <a:spAutoFit/>
            </a:bodyPr>
            <a:lstStyle/>
            <a:p>
              <a:pPr>
                <a:spcBef>
                  <a:spcPct val="50000"/>
                </a:spcBef>
                <a:defRPr/>
              </a:pPr>
              <a:r>
                <a:rPr lang="fr-FR" sz="1050" dirty="0">
                  <a:latin typeface="+mn-lt"/>
                </a:rPr>
                <a:t>PSMA-11</a:t>
              </a:r>
            </a:p>
          </p:txBody>
        </p:sp>
      </p:grpSp>
      <p:grpSp>
        <p:nvGrpSpPr>
          <p:cNvPr id="110599" name="Groupe 2"/>
          <p:cNvGrpSpPr>
            <a:grpSpLocks/>
          </p:cNvGrpSpPr>
          <p:nvPr/>
        </p:nvGrpSpPr>
        <p:grpSpPr bwMode="auto">
          <a:xfrm>
            <a:off x="3135313" y="3779838"/>
            <a:ext cx="4389437" cy="2170112"/>
            <a:chOff x="3707904" y="4005064"/>
            <a:chExt cx="4389120" cy="2170176"/>
          </a:xfrm>
        </p:grpSpPr>
        <p:pic>
          <p:nvPicPr>
            <p:cNvPr id="1106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904" y="4005064"/>
              <a:ext cx="4389120" cy="21701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2"/>
            <p:cNvSpPr txBox="1">
              <a:spLocks noChangeArrowheads="1"/>
            </p:cNvSpPr>
            <p:nvPr/>
          </p:nvSpPr>
          <p:spPr bwMode="auto">
            <a:xfrm>
              <a:off x="4715893" y="4868689"/>
              <a:ext cx="1655643" cy="215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1pPr>
              <a:lvl2pPr marL="392113"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2pPr>
              <a:lvl3pPr marL="587375"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3pPr>
              <a:lvl4pPr marL="782638"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4pPr>
              <a:lvl5pPr marL="979488"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5pPr>
              <a:lvl6pPr marL="14366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6pPr>
              <a:lvl7pPr marL="18938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7pPr>
              <a:lvl8pPr marL="23510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8pPr>
              <a:lvl9pPr marL="28082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9pPr>
            </a:lstStyle>
            <a:p>
              <a:pPr algn="ctr" eaLnBrk="1">
                <a:lnSpc>
                  <a:spcPct val="93000"/>
                </a:lnSpc>
                <a:buClr>
                  <a:srgbClr val="000000"/>
                </a:buClr>
                <a:buSzPct val="45000"/>
                <a:buFont typeface="Wingdings" panose="05000000000000000000" pitchFamily="2" charset="2"/>
                <a:buNone/>
                <a:defRPr/>
              </a:pPr>
              <a:r>
                <a:rPr lang="en-GB" altLang="fr-FR" sz="1200" dirty="0">
                  <a:solidFill>
                    <a:srgbClr val="000000"/>
                  </a:solidFill>
                  <a:latin typeface="+mn-lt"/>
                </a:rPr>
                <a:t>DOTAGA-FFK(Sub-</a:t>
              </a:r>
              <a:r>
                <a:rPr lang="en-GB" altLang="fr-FR" sz="1200" dirty="0" err="1">
                  <a:solidFill>
                    <a:srgbClr val="000000"/>
                  </a:solidFill>
                  <a:latin typeface="+mn-lt"/>
                </a:rPr>
                <a:t>KuE</a:t>
              </a:r>
              <a:r>
                <a:rPr lang="en-GB" altLang="fr-FR" sz="1200" dirty="0">
                  <a:solidFill>
                    <a:srgbClr val="000000"/>
                  </a:solidFill>
                  <a:latin typeface="+mn-lt"/>
                </a:rPr>
                <a:t>)</a:t>
              </a:r>
            </a:p>
          </p:txBody>
        </p:sp>
        <p:sp>
          <p:nvSpPr>
            <p:cNvPr id="15" name="Text Box 2"/>
            <p:cNvSpPr txBox="1">
              <a:spLocks noChangeArrowheads="1"/>
            </p:cNvSpPr>
            <p:nvPr/>
          </p:nvSpPr>
          <p:spPr bwMode="auto">
            <a:xfrm>
              <a:off x="4715893" y="5825980"/>
              <a:ext cx="1187364" cy="195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1pPr>
              <a:lvl2pPr marL="392113"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2pPr>
              <a:lvl3pPr marL="587375"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3pPr>
              <a:lvl4pPr marL="782638"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4pPr>
              <a:lvl5pPr marL="979488"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5pPr>
              <a:lvl6pPr marL="14366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6pPr>
              <a:lvl7pPr marL="18938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7pPr>
              <a:lvl8pPr marL="23510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8pPr>
              <a:lvl9pPr marL="28082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9pPr>
            </a:lstStyle>
            <a:p>
              <a:pPr algn="ctr" eaLnBrk="1">
                <a:lnSpc>
                  <a:spcPct val="93000"/>
                </a:lnSpc>
                <a:buClr>
                  <a:srgbClr val="000000"/>
                </a:buClr>
                <a:buSzPct val="45000"/>
                <a:buFont typeface="Wingdings" panose="05000000000000000000" pitchFamily="2" charset="2"/>
                <a:buNone/>
                <a:defRPr/>
              </a:pPr>
              <a:r>
                <a:rPr lang="en-GB" altLang="fr-FR" sz="1200" dirty="0">
                  <a:solidFill>
                    <a:srgbClr val="000000"/>
                  </a:solidFill>
                  <a:latin typeface="+mn-lt"/>
                </a:rPr>
                <a:t>PSMA I&amp;T</a:t>
              </a:r>
            </a:p>
          </p:txBody>
        </p:sp>
      </p:grpSp>
      <p:sp>
        <p:nvSpPr>
          <p:cNvPr id="13" name="Espace réservé du numéro de diapositive 3"/>
          <p:cNvSpPr>
            <a:spLocks noGrp="1"/>
          </p:cNvSpPr>
          <p:nvPr>
            <p:ph type="sldNum" sz="quarter" idx="10"/>
          </p:nvPr>
        </p:nvSpPr>
        <p:spPr bwMode="auto">
          <a:xfrm>
            <a:off x="6588125" y="6492875"/>
            <a:ext cx="2133600" cy="249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ts val="3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ts val="3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r">
              <a:spcBef>
                <a:spcPct val="50000"/>
              </a:spcBef>
              <a:buFontTx/>
              <a:buNone/>
            </a:pPr>
            <a:fld id="{B97936B0-64C3-4942-9E6E-83CBD114E891}" type="slidenum">
              <a:rPr lang="en-GB" altLang="fr-FR" sz="1000" smtClean="0"/>
              <a:pPr algn="r">
                <a:spcBef>
                  <a:spcPct val="50000"/>
                </a:spcBef>
                <a:buFontTx/>
                <a:buNone/>
              </a:pPr>
              <a:t>8</a:t>
            </a:fld>
            <a:endParaRPr lang="en-GB" altLang="fr-FR" sz="1000" dirty="0"/>
          </a:p>
        </p:txBody>
      </p:sp>
    </p:spTree>
    <p:extLst>
      <p:ext uri="{BB962C8B-B14F-4D97-AF65-F5344CB8AC3E}">
        <p14:creationId xmlns:p14="http://schemas.microsoft.com/office/powerpoint/2010/main" val="1724346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241251" y="5229225"/>
            <a:ext cx="3322637" cy="79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1pPr>
            <a:lvl2pPr marL="392113"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2pPr>
            <a:lvl3pPr marL="587375"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3pPr>
            <a:lvl4pPr marL="782638"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4pPr>
            <a:lvl5pPr marL="979488"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5pPr>
            <a:lvl6pPr marL="14366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6pPr>
            <a:lvl7pPr marL="18938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7pPr>
            <a:lvl8pPr marL="23510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8pPr>
            <a:lvl9pPr marL="28082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9pPr>
          </a:lstStyle>
          <a:p>
            <a:pPr algn="ctr" eaLnBrk="1">
              <a:lnSpc>
                <a:spcPct val="93000"/>
              </a:lnSpc>
              <a:buClr>
                <a:srgbClr val="000000"/>
              </a:buClr>
              <a:buSzPct val="45000"/>
              <a:buFont typeface="Wingdings" panose="05000000000000000000" pitchFamily="2" charset="2"/>
              <a:buNone/>
              <a:defRPr/>
            </a:pPr>
            <a:r>
              <a:rPr lang="en-GB" altLang="fr-FR" sz="1200" dirty="0">
                <a:solidFill>
                  <a:srgbClr val="000000"/>
                </a:solidFill>
                <a:latin typeface="+mn-lt"/>
              </a:rPr>
              <a:t>Specific binding kinetics of </a:t>
            </a:r>
            <a:r>
              <a:rPr lang="en-GB" altLang="fr-FR" sz="1200" baseline="30000" dirty="0">
                <a:solidFill>
                  <a:srgbClr val="000000"/>
                </a:solidFill>
                <a:latin typeface="+mn-lt"/>
              </a:rPr>
              <a:t>177</a:t>
            </a:r>
            <a:r>
              <a:rPr lang="en-GB" altLang="fr-FR" sz="1200" dirty="0">
                <a:solidFill>
                  <a:srgbClr val="000000"/>
                </a:solidFill>
                <a:latin typeface="+mn-lt"/>
              </a:rPr>
              <a:t>Lu-PSMA I&amp;T</a:t>
            </a:r>
            <a:br>
              <a:rPr lang="en-GB" altLang="fr-FR" sz="1200" dirty="0">
                <a:solidFill>
                  <a:srgbClr val="000000"/>
                </a:solidFill>
                <a:latin typeface="+mn-lt"/>
              </a:rPr>
            </a:br>
            <a:r>
              <a:rPr lang="en-GB" altLang="fr-FR" sz="1200" dirty="0">
                <a:solidFill>
                  <a:srgbClr val="000000"/>
                </a:solidFill>
                <a:latin typeface="+mn-lt"/>
              </a:rPr>
              <a:t>and </a:t>
            </a:r>
            <a:r>
              <a:rPr lang="en-GB" altLang="fr-FR" sz="1200" baseline="30000" dirty="0">
                <a:solidFill>
                  <a:srgbClr val="000000"/>
                </a:solidFill>
                <a:latin typeface="+mn-lt"/>
              </a:rPr>
              <a:t>177</a:t>
            </a:r>
            <a:r>
              <a:rPr lang="en-GB" altLang="fr-FR" sz="1200" dirty="0">
                <a:solidFill>
                  <a:srgbClr val="000000"/>
                </a:solidFill>
                <a:latin typeface="+mn-lt"/>
              </a:rPr>
              <a:t>Lu-DOTAGA-ffk(Sub-</a:t>
            </a:r>
            <a:r>
              <a:rPr lang="en-GB" altLang="fr-FR" sz="1200" dirty="0" err="1">
                <a:solidFill>
                  <a:srgbClr val="000000"/>
                </a:solidFill>
                <a:latin typeface="+mn-lt"/>
              </a:rPr>
              <a:t>KuE</a:t>
            </a:r>
            <a:r>
              <a:rPr lang="en-GB" altLang="fr-FR" sz="1200" dirty="0">
                <a:solidFill>
                  <a:srgbClr val="000000"/>
                </a:solidFill>
                <a:latin typeface="+mn-lt"/>
              </a:rPr>
              <a:t>) (upper)</a:t>
            </a:r>
            <a:br>
              <a:rPr lang="en-GB" altLang="fr-FR" sz="1200" dirty="0">
                <a:solidFill>
                  <a:srgbClr val="000000"/>
                </a:solidFill>
                <a:latin typeface="+mn-lt"/>
              </a:rPr>
            </a:br>
            <a:r>
              <a:rPr lang="en-GB" altLang="fr-FR" sz="1200" dirty="0">
                <a:solidFill>
                  <a:srgbClr val="000000"/>
                </a:solidFill>
                <a:latin typeface="+mn-lt"/>
              </a:rPr>
              <a:t>Specific binding and internalization kinetics</a:t>
            </a:r>
            <a:br>
              <a:rPr lang="en-GB" altLang="fr-FR" sz="1200" dirty="0">
                <a:solidFill>
                  <a:srgbClr val="000000"/>
                </a:solidFill>
                <a:latin typeface="+mn-lt"/>
              </a:rPr>
            </a:br>
            <a:r>
              <a:rPr lang="en-GB" altLang="fr-FR" sz="1200" dirty="0">
                <a:solidFill>
                  <a:srgbClr val="000000"/>
                </a:solidFill>
                <a:latin typeface="+mn-lt"/>
              </a:rPr>
              <a:t> of </a:t>
            </a:r>
            <a:r>
              <a:rPr lang="en-GB" altLang="fr-FR" sz="1200" baseline="30000" dirty="0">
                <a:solidFill>
                  <a:srgbClr val="000000"/>
                </a:solidFill>
                <a:latin typeface="+mn-lt"/>
              </a:rPr>
              <a:t>177</a:t>
            </a:r>
            <a:r>
              <a:rPr lang="en-GB" altLang="fr-FR" sz="1200" dirty="0">
                <a:solidFill>
                  <a:srgbClr val="000000"/>
                </a:solidFill>
                <a:latin typeface="+mn-lt"/>
              </a:rPr>
              <a:t>Lu-PSMA I&amp;T at 37°to </a:t>
            </a:r>
            <a:r>
              <a:rPr lang="en-GB" altLang="fr-FR" sz="1200" dirty="0" err="1">
                <a:solidFill>
                  <a:srgbClr val="000000"/>
                </a:solidFill>
                <a:latin typeface="+mn-lt"/>
              </a:rPr>
              <a:t>LNCaP</a:t>
            </a:r>
            <a:r>
              <a:rPr lang="en-GB" altLang="fr-FR" sz="1200" dirty="0">
                <a:solidFill>
                  <a:srgbClr val="000000"/>
                </a:solidFill>
                <a:latin typeface="+mn-lt"/>
              </a:rPr>
              <a:t> cells (lower)</a:t>
            </a:r>
          </a:p>
        </p:txBody>
      </p:sp>
      <p:pic>
        <p:nvPicPr>
          <p:cNvPr id="1126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717" y="1341438"/>
            <a:ext cx="2703512" cy="374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9209" name="Text Box 9"/>
          <p:cNvSpPr txBox="1">
            <a:spLocks noChangeArrowheads="1"/>
          </p:cNvSpPr>
          <p:nvPr/>
        </p:nvSpPr>
        <p:spPr bwMode="auto">
          <a:xfrm>
            <a:off x="3502149" y="5083101"/>
            <a:ext cx="5462339" cy="72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1pPr>
            <a:lvl2pPr marL="392113"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2pPr>
            <a:lvl3pPr marL="587375"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3pPr>
            <a:lvl4pPr marL="782638"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4pPr>
            <a:lvl5pPr marL="979488"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5pPr>
            <a:lvl6pPr marL="14366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6pPr>
            <a:lvl7pPr marL="18938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7pPr>
            <a:lvl8pPr marL="23510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8pPr>
            <a:lvl9pPr marL="28082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9pPr>
          </a:lstStyle>
          <a:p>
            <a:pPr eaLnBrk="1">
              <a:lnSpc>
                <a:spcPct val="93000"/>
              </a:lnSpc>
              <a:buClr>
                <a:srgbClr val="000000"/>
              </a:buClr>
              <a:buSzPct val="45000"/>
              <a:defRPr/>
            </a:pPr>
            <a:r>
              <a:rPr lang="en-GB" altLang="fr-FR" sz="1400" i="1" dirty="0" err="1">
                <a:solidFill>
                  <a:srgbClr val="002060"/>
                </a:solidFill>
                <a:latin typeface="+mn-lt"/>
              </a:rPr>
              <a:t>Weineisen</a:t>
            </a:r>
            <a:r>
              <a:rPr lang="en-GB" altLang="fr-FR" sz="1400" i="1" dirty="0">
                <a:solidFill>
                  <a:srgbClr val="002060"/>
                </a:solidFill>
                <a:latin typeface="+mn-lt"/>
              </a:rPr>
              <a:t> M et al. </a:t>
            </a:r>
            <a:r>
              <a:rPr lang="en-GB" altLang="fr-FR" sz="1400" i="1" baseline="30000" dirty="0">
                <a:solidFill>
                  <a:srgbClr val="002060"/>
                </a:solidFill>
                <a:latin typeface="+mn-lt"/>
              </a:rPr>
              <a:t>68</a:t>
            </a:r>
            <a:r>
              <a:rPr lang="en-GB" altLang="fr-FR" sz="1400" i="1" dirty="0">
                <a:solidFill>
                  <a:srgbClr val="002060"/>
                </a:solidFill>
                <a:latin typeface="+mn-lt"/>
              </a:rPr>
              <a:t>Ga- and </a:t>
            </a:r>
            <a:r>
              <a:rPr lang="en-GB" altLang="fr-FR" sz="1400" i="1" baseline="30000" dirty="0">
                <a:solidFill>
                  <a:srgbClr val="002060"/>
                </a:solidFill>
                <a:latin typeface="+mn-lt"/>
              </a:rPr>
              <a:t>177</a:t>
            </a:r>
            <a:r>
              <a:rPr lang="en-GB" altLang="fr-FR" sz="1400" i="1" dirty="0">
                <a:solidFill>
                  <a:srgbClr val="002060"/>
                </a:solidFill>
                <a:latin typeface="+mn-lt"/>
              </a:rPr>
              <a:t>Lu-Labeled PSMA I&amp;T: Optimization of a PSMA-Targeted </a:t>
            </a:r>
            <a:r>
              <a:rPr lang="en-GB" altLang="fr-FR" sz="1400" i="1" dirty="0" err="1">
                <a:solidFill>
                  <a:srgbClr val="002060"/>
                </a:solidFill>
                <a:latin typeface="+mn-lt"/>
              </a:rPr>
              <a:t>Theranostic</a:t>
            </a:r>
            <a:r>
              <a:rPr lang="en-GB" altLang="fr-FR" sz="1400" i="1" dirty="0">
                <a:solidFill>
                  <a:srgbClr val="002060"/>
                </a:solidFill>
                <a:latin typeface="+mn-lt"/>
              </a:rPr>
              <a:t> Concept and First Proof-of-Concept Human Studies. J </a:t>
            </a:r>
            <a:r>
              <a:rPr lang="en-GB" altLang="fr-FR" sz="1400" i="1" dirty="0" err="1">
                <a:solidFill>
                  <a:srgbClr val="002060"/>
                </a:solidFill>
                <a:latin typeface="+mn-lt"/>
              </a:rPr>
              <a:t>Nucl</a:t>
            </a:r>
            <a:r>
              <a:rPr lang="en-GB" altLang="fr-FR" sz="1400" i="1" dirty="0">
                <a:solidFill>
                  <a:srgbClr val="002060"/>
                </a:solidFill>
                <a:latin typeface="+mn-lt"/>
              </a:rPr>
              <a:t> Med. 2015, 56:1169-76.</a:t>
            </a:r>
          </a:p>
        </p:txBody>
      </p:sp>
      <p:pic>
        <p:nvPicPr>
          <p:cNvPr id="11264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1844824"/>
            <a:ext cx="4824413" cy="2274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9211" name="Text Box 11"/>
          <p:cNvSpPr txBox="1">
            <a:spLocks noChangeArrowheads="1"/>
          </p:cNvSpPr>
          <p:nvPr/>
        </p:nvSpPr>
        <p:spPr bwMode="auto">
          <a:xfrm>
            <a:off x="4536133" y="4292749"/>
            <a:ext cx="3781425" cy="65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1pPr>
            <a:lvl2pPr marL="392113"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2pPr>
            <a:lvl3pPr marL="587375"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3pPr>
            <a:lvl4pPr marL="782638"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4pPr>
            <a:lvl5pPr marL="979488"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5pPr>
            <a:lvl6pPr marL="14366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6pPr>
            <a:lvl7pPr marL="18938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7pPr>
            <a:lvl8pPr marL="23510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8pPr>
            <a:lvl9pPr marL="2808288" indent="-196850" defTabSz="414338" eaLnBrk="0" fontAlgn="base" hangingPunct="0">
              <a:spcBef>
                <a:spcPct val="5000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Lst>
              <a:defRPr sz="2400">
                <a:solidFill>
                  <a:schemeClr val="tx1"/>
                </a:solidFill>
                <a:latin typeface="Verdana" panose="020B0604030504040204" pitchFamily="34" charset="0"/>
                <a:ea typeface="MS PGothic" panose="020B0600070205080204" pitchFamily="34" charset="-128"/>
              </a:defRPr>
            </a:lvl9pPr>
          </a:lstStyle>
          <a:p>
            <a:pPr algn="ctr" eaLnBrk="1">
              <a:lnSpc>
                <a:spcPct val="93000"/>
              </a:lnSpc>
              <a:buClr>
                <a:srgbClr val="000000"/>
              </a:buClr>
              <a:buSzPct val="45000"/>
              <a:buFont typeface="Wingdings" panose="05000000000000000000" pitchFamily="2" charset="2"/>
              <a:buNone/>
              <a:defRPr/>
            </a:pPr>
            <a:r>
              <a:rPr lang="en-GB" altLang="fr-FR" sz="1200" dirty="0" err="1">
                <a:solidFill>
                  <a:srgbClr val="000000"/>
                </a:solidFill>
                <a:latin typeface="+mn-lt"/>
              </a:rPr>
              <a:t>Tumor</a:t>
            </a:r>
            <a:r>
              <a:rPr lang="en-GB" altLang="fr-FR" sz="1200" dirty="0">
                <a:solidFill>
                  <a:srgbClr val="000000"/>
                </a:solidFill>
                <a:latin typeface="+mn-lt"/>
              </a:rPr>
              <a:t>-to-organ ratios of dual-tracer </a:t>
            </a:r>
            <a:r>
              <a:rPr lang="en-GB" altLang="fr-FR" sz="1200" dirty="0" err="1">
                <a:solidFill>
                  <a:srgbClr val="000000"/>
                </a:solidFill>
                <a:latin typeface="+mn-lt"/>
              </a:rPr>
              <a:t>biodistribution</a:t>
            </a:r>
            <a:br>
              <a:rPr lang="en-GB" altLang="fr-FR" sz="1200" dirty="0">
                <a:solidFill>
                  <a:srgbClr val="000000"/>
                </a:solidFill>
                <a:latin typeface="+mn-lt"/>
              </a:rPr>
            </a:br>
            <a:r>
              <a:rPr lang="en-GB" altLang="fr-FR" sz="1200" dirty="0">
                <a:solidFill>
                  <a:srgbClr val="000000"/>
                </a:solidFill>
                <a:latin typeface="+mn-lt"/>
              </a:rPr>
              <a:t>of </a:t>
            </a:r>
            <a:r>
              <a:rPr lang="en-GB" altLang="fr-FR" sz="1200" baseline="30000" dirty="0">
                <a:solidFill>
                  <a:srgbClr val="000000"/>
                </a:solidFill>
                <a:latin typeface="+mn-lt"/>
              </a:rPr>
              <a:t>68</a:t>
            </a:r>
            <a:r>
              <a:rPr lang="en-GB" altLang="fr-FR" sz="1200" dirty="0">
                <a:solidFill>
                  <a:srgbClr val="000000"/>
                </a:solidFill>
                <a:latin typeface="+mn-lt"/>
              </a:rPr>
              <a:t>Ga- and </a:t>
            </a:r>
            <a:r>
              <a:rPr lang="en-GB" altLang="fr-FR" sz="1200" baseline="30000" dirty="0">
                <a:solidFill>
                  <a:srgbClr val="000000"/>
                </a:solidFill>
                <a:latin typeface="+mn-lt"/>
              </a:rPr>
              <a:t>177</a:t>
            </a:r>
            <a:r>
              <a:rPr lang="en-GB" altLang="fr-FR" sz="1200" dirty="0">
                <a:solidFill>
                  <a:srgbClr val="000000"/>
                </a:solidFill>
                <a:latin typeface="+mn-lt"/>
              </a:rPr>
              <a:t>Lu-PSMA I&amp;T at 1 h after injection</a:t>
            </a:r>
            <a:br>
              <a:rPr lang="en-GB" altLang="fr-FR" sz="1200" dirty="0">
                <a:solidFill>
                  <a:srgbClr val="000000"/>
                </a:solidFill>
                <a:latin typeface="+mn-lt"/>
              </a:rPr>
            </a:br>
            <a:r>
              <a:rPr lang="en-GB" altLang="fr-FR" sz="1200" dirty="0">
                <a:solidFill>
                  <a:srgbClr val="000000"/>
                </a:solidFill>
                <a:latin typeface="+mn-lt"/>
              </a:rPr>
              <a:t>in </a:t>
            </a:r>
            <a:r>
              <a:rPr lang="en-GB" altLang="fr-FR" sz="1200" dirty="0" err="1">
                <a:solidFill>
                  <a:srgbClr val="000000"/>
                </a:solidFill>
                <a:latin typeface="+mn-lt"/>
              </a:rPr>
              <a:t>LNCaP</a:t>
            </a:r>
            <a:r>
              <a:rPr lang="en-GB" altLang="fr-FR" sz="1200" dirty="0">
                <a:solidFill>
                  <a:srgbClr val="000000"/>
                </a:solidFill>
                <a:latin typeface="+mn-lt"/>
              </a:rPr>
              <a:t> </a:t>
            </a:r>
            <a:r>
              <a:rPr lang="en-GB" altLang="fr-FR" sz="1200" dirty="0" err="1">
                <a:solidFill>
                  <a:srgbClr val="000000"/>
                </a:solidFill>
                <a:latin typeface="+mn-lt"/>
              </a:rPr>
              <a:t>tumor</a:t>
            </a:r>
            <a:r>
              <a:rPr lang="en-GB" altLang="fr-FR" sz="1200" dirty="0">
                <a:solidFill>
                  <a:srgbClr val="000000"/>
                </a:solidFill>
                <a:latin typeface="+mn-lt"/>
              </a:rPr>
              <a:t>–bearing CD-1 nu/nu mice (n = 4). </a:t>
            </a:r>
          </a:p>
        </p:txBody>
      </p:sp>
      <p:sp>
        <p:nvSpPr>
          <p:cNvPr id="112649" name="Rectangle 12"/>
          <p:cNvSpPr>
            <a:spLocks/>
          </p:cNvSpPr>
          <p:nvPr/>
        </p:nvSpPr>
        <p:spPr bwMode="auto">
          <a:xfrm>
            <a:off x="0" y="115888"/>
            <a:ext cx="620236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3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ts val="3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ts val="3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endParaRPr lang="fr-FR" altLang="fr-FR" sz="3600">
              <a:solidFill>
                <a:srgbClr val="FFC000"/>
              </a:solidFill>
            </a:endParaRPr>
          </a:p>
        </p:txBody>
      </p:sp>
      <p:sp>
        <p:nvSpPr>
          <p:cNvPr id="112650" name="Titre 1"/>
          <p:cNvSpPr>
            <a:spLocks noGrp="1"/>
          </p:cNvSpPr>
          <p:nvPr>
            <p:ph type="title"/>
          </p:nvPr>
        </p:nvSpPr>
        <p:spPr/>
        <p:txBody>
          <a:bodyPr>
            <a:normAutofit/>
          </a:bodyPr>
          <a:lstStyle/>
          <a:p>
            <a:r>
              <a:rPr lang="fr-FR" altLang="fr-FR" sz="3600" dirty="0" err="1"/>
              <a:t>Preclinical</a:t>
            </a:r>
            <a:r>
              <a:rPr lang="fr-FR" altLang="fr-FR" sz="3600" dirty="0"/>
              <a:t> </a:t>
            </a:r>
            <a:r>
              <a:rPr lang="fr-FR" altLang="fr-FR" sz="3600" dirty="0" err="1"/>
              <a:t>studies</a:t>
            </a:r>
            <a:r>
              <a:rPr lang="fr-FR" altLang="fr-FR" sz="3600" dirty="0"/>
              <a:t> </a:t>
            </a:r>
            <a:r>
              <a:rPr lang="fr-FR" altLang="fr-FR" sz="3600" dirty="0" err="1"/>
              <a:t>with</a:t>
            </a:r>
            <a:r>
              <a:rPr lang="fr-FR" altLang="fr-FR" sz="3600" dirty="0"/>
              <a:t> PSMA ligands</a:t>
            </a:r>
          </a:p>
        </p:txBody>
      </p:sp>
      <p:sp>
        <p:nvSpPr>
          <p:cNvPr id="11" name="Espace réservé du numéro de diapositive 3"/>
          <p:cNvSpPr>
            <a:spLocks noGrp="1"/>
          </p:cNvSpPr>
          <p:nvPr>
            <p:ph type="sldNum" sz="quarter" idx="10"/>
          </p:nvPr>
        </p:nvSpPr>
        <p:spPr bwMode="auto">
          <a:xfrm>
            <a:off x="6588125" y="6492875"/>
            <a:ext cx="2133600" cy="249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ts val="3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ts val="3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spcBef>
                <a:spcPts val="3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ts val="3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gn="r">
              <a:spcBef>
                <a:spcPct val="50000"/>
              </a:spcBef>
              <a:buFontTx/>
              <a:buNone/>
            </a:pPr>
            <a:fld id="{B97936B0-64C3-4942-9E6E-83CBD114E891}" type="slidenum">
              <a:rPr lang="en-GB" altLang="fr-FR" sz="1000" smtClean="0"/>
              <a:pPr algn="r">
                <a:spcBef>
                  <a:spcPct val="50000"/>
                </a:spcBef>
                <a:buFontTx/>
                <a:buNone/>
              </a:pPr>
              <a:t>9</a:t>
            </a:fld>
            <a:endParaRPr lang="en-GB" altLang="fr-FR" sz="1000" dirty="0"/>
          </a:p>
        </p:txBody>
      </p:sp>
    </p:spTree>
    <p:extLst>
      <p:ext uri="{BB962C8B-B14F-4D97-AF65-F5344CB8AC3E}">
        <p14:creationId xmlns:p14="http://schemas.microsoft.com/office/powerpoint/2010/main" val="14996654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72A04B26C3F244A88D18C4F6F83661" ma:contentTypeVersion="17" ma:contentTypeDescription="Create a new document." ma:contentTypeScope="" ma:versionID="759632dfc5543a3dda15c322fbc63b75">
  <xsd:schema xmlns:xsd="http://www.w3.org/2001/XMLSchema" xmlns:xs="http://www.w3.org/2001/XMLSchema" xmlns:p="http://schemas.microsoft.com/office/2006/metadata/properties" xmlns:ns2="f810639e-b55c-45d8-baec-81c336fc5747" xmlns:ns3="514cf9ee-2086-46a5-b02c-05a4a5626588" targetNamespace="http://schemas.microsoft.com/office/2006/metadata/properties" ma:root="true" ma:fieldsID="b813e36c5e1a015853c6461e7994c6d4" ns2:_="" ns3:_="">
    <xsd:import namespace="f810639e-b55c-45d8-baec-81c336fc5747"/>
    <xsd:import namespace="514cf9ee-2086-46a5-b02c-05a4a56265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10639e-b55c-45d8-baec-81c336fc57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d480c07-57bd-4123-8f08-f7a302dcf8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4cf9ee-2086-46a5-b02c-05a4a562658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1137e20-7a37-4215-907a-89c7a03ffad4}" ma:internalName="TaxCatchAll" ma:showField="CatchAllData" ma:web="514cf9ee-2086-46a5-b02c-05a4a56265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14cf9ee-2086-46a5-b02c-05a4a5626588" xsi:nil="true"/>
    <lcf76f155ced4ddcb4097134ff3c332f xmlns="f810639e-b55c-45d8-baec-81c336fc574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1B9E7FE-E03E-4E28-8A2D-24D0C651B155}"/>
</file>

<file path=customXml/itemProps2.xml><?xml version="1.0" encoding="utf-8"?>
<ds:datastoreItem xmlns:ds="http://schemas.openxmlformats.org/officeDocument/2006/customXml" ds:itemID="{7AC7384D-5F22-4B79-A49E-DCDC3C43A954}"/>
</file>

<file path=customXml/itemProps3.xml><?xml version="1.0" encoding="utf-8"?>
<ds:datastoreItem xmlns:ds="http://schemas.openxmlformats.org/officeDocument/2006/customXml" ds:itemID="{B69A8667-1353-4D20-A119-9CA97AC4F720}"/>
</file>

<file path=docProps/app.xml><?xml version="1.0" encoding="utf-8"?>
<Properties xmlns="http://schemas.openxmlformats.org/officeDocument/2006/extended-properties" xmlns:vt="http://schemas.openxmlformats.org/officeDocument/2006/docPropsVTypes">
  <Template>Office Theme</Template>
  <TotalTime>333</TotalTime>
  <Words>2273</Words>
  <Application>Microsoft Office PowerPoint</Application>
  <PresentationFormat>On-screen Show (4:3)</PresentationFormat>
  <Paragraphs>287</Paragraphs>
  <Slides>49</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MS PGothic</vt:lpstr>
      <vt:lpstr>Arial</vt:lpstr>
      <vt:lpstr>Arial Black</vt:lpstr>
      <vt:lpstr>Calibri</vt:lpstr>
      <vt:lpstr>Calibri Light</vt:lpstr>
      <vt:lpstr>StarSymbol</vt:lpstr>
      <vt:lpstr>Verdana</vt:lpstr>
      <vt:lpstr>Wingdings</vt:lpstr>
      <vt:lpstr>ヒラギノ角ゴ Pro W3</vt:lpstr>
      <vt:lpstr>Office Theme</vt:lpstr>
      <vt:lpstr>PSMA theragnostics-2 Prof John Buscombe</vt:lpstr>
      <vt:lpstr>Lecture plan </vt:lpstr>
      <vt:lpstr>PSMA (Glutamate carboxypeptidase II) structure</vt:lpstr>
      <vt:lpstr>RIT in Cancer of the Prostate</vt:lpstr>
      <vt:lpstr>Phase I trials of Y-90 J591</vt:lpstr>
      <vt:lpstr>PowerPoint Presentation</vt:lpstr>
      <vt:lpstr>PowerPoint Presentation</vt:lpstr>
      <vt:lpstr>PSMA ligands: lysine-glutamate-urea derivatives</vt:lpstr>
      <vt:lpstr>Preclinical studies with PSMA ligands</vt:lpstr>
      <vt:lpstr>PowerPoint Presentation</vt:lpstr>
      <vt:lpstr>PSMA ligands in prostate cancer</vt:lpstr>
      <vt:lpstr>Lu-177 PSMA Kulkarni et al JNM 2014 </vt:lpstr>
      <vt:lpstr>Response to Lu-177 617PSMA Ferdinandas et al JNM 2016 </vt:lpstr>
      <vt:lpstr>Response vs age </vt:lpstr>
      <vt:lpstr>Safety and Efficacy of Ga-68 PSMA Baum et al JNM 2016 </vt:lpstr>
      <vt:lpstr>Response Baum et al JNM 2016 </vt:lpstr>
      <vt:lpstr>Safety Baum at al JNM 2016 </vt:lpstr>
      <vt:lpstr>TheraP trial </vt:lpstr>
      <vt:lpstr>TheraP methodology </vt:lpstr>
      <vt:lpstr>TheraP results </vt:lpstr>
      <vt:lpstr>VISION trial</vt:lpstr>
      <vt:lpstr>VISION trial general plan</vt:lpstr>
      <vt:lpstr>Changes in overall survival</vt:lpstr>
      <vt:lpstr>Progression free survival</vt:lpstr>
      <vt:lpstr>Adverse events – Sartor O, NEJM</vt:lpstr>
      <vt:lpstr>Patient treated with Lu-177 PSMA. </vt:lpstr>
      <vt:lpstr>VISION trial summary </vt:lpstr>
      <vt:lpstr>Trials with Lu-177 PSMA 617</vt:lpstr>
      <vt:lpstr>PSMA fore </vt:lpstr>
      <vt:lpstr>Patient of PSMA for trial </vt:lpstr>
      <vt:lpstr>PSMAaddition</vt:lpstr>
      <vt:lpstr>Why do these studies</vt:lpstr>
      <vt:lpstr>Other options change the radionuclide</vt:lpstr>
      <vt:lpstr>Second option change the carrier</vt:lpstr>
      <vt:lpstr>Moving to alphas will they work?</vt:lpstr>
      <vt:lpstr>Actinium-225 PSMA Kratochwil et al JNM 2016 </vt:lpstr>
      <vt:lpstr>PowerPoint Presentation</vt:lpstr>
      <vt:lpstr>68Ga/213Bi-PSMA THERANOSTIC:  The first-in-man treatment concept in a patient with mCRPC</vt:lpstr>
      <vt:lpstr>Sathekge et al EJNMMI 2019</vt:lpstr>
      <vt:lpstr>Waterfall plt of PSA response 8 weeks after 1 cycle Ac-225 PSMA 617 and best response Sathekge et al EJNNMI 2019 </vt:lpstr>
      <vt:lpstr>Response to 3 cycles Ac-225 PSMA-617 </vt:lpstr>
      <vt:lpstr>Response to 3 (8/7/6 MBq)  cycles Ac-225 PSMA-617 </vt:lpstr>
      <vt:lpstr>Toxicity in 17 patients treated with  Ac-225-PSMA-Sathekge et al </vt:lpstr>
      <vt:lpstr>The problem with Ac-225</vt:lpstr>
      <vt:lpstr>What about Pb212</vt:lpstr>
      <vt:lpstr>Where can be get Th-225 from</vt:lpstr>
      <vt:lpstr>F-18 PSMA and Pb-212 PSMA a theragnostic pair</vt:lpstr>
      <vt:lpstr>Summary Lu-177 PSMA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 Buscombe’s quiz</dc:title>
  <dc:creator>John Buscombe</dc:creator>
  <cp:lastModifiedBy>John Buscombe</cp:lastModifiedBy>
  <cp:revision>27</cp:revision>
  <dcterms:created xsi:type="dcterms:W3CDTF">2016-08-21T15:47:44Z</dcterms:created>
  <dcterms:modified xsi:type="dcterms:W3CDTF">2025-07-24T09:02:19Z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0x0101004872A04B26C3F244A88D18C4F6F83661</vt:lpwstr>
  </property>
</Properties>
</file>